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25" r:id="rId2"/>
    <p:sldId id="583" r:id="rId3"/>
    <p:sldId id="578" r:id="rId4"/>
    <p:sldId id="579" r:id="rId5"/>
    <p:sldId id="580" r:id="rId6"/>
    <p:sldId id="585" r:id="rId7"/>
    <p:sldId id="584" r:id="rId8"/>
    <p:sldId id="581" r:id="rId9"/>
    <p:sldId id="582" r:id="rId10"/>
    <p:sldId id="597" r:id="rId11"/>
    <p:sldId id="598" r:id="rId12"/>
    <p:sldId id="589" r:id="rId13"/>
    <p:sldId id="588" r:id="rId14"/>
    <p:sldId id="587" r:id="rId15"/>
    <p:sldId id="596" r:id="rId16"/>
    <p:sldId id="592" r:id="rId17"/>
    <p:sldId id="593" r:id="rId18"/>
    <p:sldId id="600" r:id="rId19"/>
    <p:sldId id="595" r:id="rId20"/>
    <p:sldId id="599" r:id="rId21"/>
    <p:sldId id="586" r:id="rId22"/>
  </p:sldIdLst>
  <p:sldSz cx="9144000" cy="6858000" type="screen4x3"/>
  <p:notesSz cx="7099300" cy="10234613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85"/>
    <a:srgbClr val="4EF553"/>
    <a:srgbClr val="339933"/>
    <a:srgbClr val="00FF00"/>
    <a:srgbClr val="00F700"/>
    <a:srgbClr val="78F472"/>
    <a:srgbClr val="63FD95"/>
    <a:srgbClr val="173F7E"/>
    <a:srgbClr val="F5822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92" autoAdjust="0"/>
    <p:restoredTop sz="93979" autoAdjust="0"/>
  </p:normalViewPr>
  <p:slideViewPr>
    <p:cSldViewPr snapToGrid="0" showGuides="1">
      <p:cViewPr varScale="1">
        <p:scale>
          <a:sx n="128" d="100"/>
          <a:sy n="128" d="100"/>
        </p:scale>
        <p:origin x="1072" y="176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6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6363" cy="511731"/>
          </a:xfrm>
          <a:prstGeom prst="rect">
            <a:avLst/>
          </a:prstGeom>
        </p:spPr>
        <p:txBody>
          <a:bodyPr vert="horz" lIns="99024" tIns="49512" rIns="99024" bIns="495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7" y="2"/>
            <a:ext cx="3076363" cy="511731"/>
          </a:xfrm>
          <a:prstGeom prst="rect">
            <a:avLst/>
          </a:prstGeom>
        </p:spPr>
        <p:txBody>
          <a:bodyPr vert="horz" lIns="99024" tIns="49512" rIns="99024" bIns="49512" rtlCol="0"/>
          <a:lstStyle>
            <a:lvl1pPr algn="r">
              <a:defRPr sz="1200"/>
            </a:lvl1pPr>
          </a:lstStyle>
          <a:p>
            <a:fld id="{43F1A4C9-FB5C-B247-A357-650712A3F0A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721108"/>
            <a:ext cx="3076363" cy="511731"/>
          </a:xfrm>
          <a:prstGeom prst="rect">
            <a:avLst/>
          </a:prstGeom>
        </p:spPr>
        <p:txBody>
          <a:bodyPr vert="horz" lIns="99024" tIns="49512" rIns="99024" bIns="495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7" y="9721108"/>
            <a:ext cx="3076363" cy="511731"/>
          </a:xfrm>
          <a:prstGeom prst="rect">
            <a:avLst/>
          </a:prstGeom>
        </p:spPr>
        <p:txBody>
          <a:bodyPr vert="horz" lIns="99024" tIns="49512" rIns="99024" bIns="49512" rtlCol="0" anchor="b"/>
          <a:lstStyle>
            <a:lvl1pPr algn="r">
              <a:defRPr sz="1200"/>
            </a:lvl1pPr>
          </a:lstStyle>
          <a:p>
            <a:fld id="{C9D91F05-50D7-A946-8902-88FA31026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4T15:28: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4T14:48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4T14:48:36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3076363" cy="513507"/>
          </a:xfrm>
          <a:prstGeom prst="rect">
            <a:avLst/>
          </a:prstGeom>
        </p:spPr>
        <p:txBody>
          <a:bodyPr vert="horz" lIns="99024" tIns="49512" rIns="99024" bIns="49512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7" y="4"/>
            <a:ext cx="3076363" cy="513507"/>
          </a:xfrm>
          <a:prstGeom prst="rect">
            <a:avLst/>
          </a:prstGeom>
        </p:spPr>
        <p:txBody>
          <a:bodyPr vert="horz" lIns="99024" tIns="49512" rIns="99024" bIns="49512" rtlCol="0"/>
          <a:lstStyle>
            <a:lvl1pPr algn="r">
              <a:defRPr sz="1200"/>
            </a:lvl1pPr>
          </a:lstStyle>
          <a:p>
            <a:fld id="{EA4960E5-F060-4C88-B1C5-5A6F5890BEF6}" type="datetimeFigureOut">
              <a:rPr lang="en-SG" smtClean="0"/>
              <a:t>27/4/23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7938"/>
            <a:ext cx="46069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24" tIns="49512" rIns="99024" bIns="49512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925407"/>
            <a:ext cx="5679440" cy="4029879"/>
          </a:xfrm>
          <a:prstGeom prst="rect">
            <a:avLst/>
          </a:prstGeom>
        </p:spPr>
        <p:txBody>
          <a:bodyPr vert="horz" lIns="99024" tIns="49512" rIns="99024" bIns="4951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721110"/>
            <a:ext cx="3076363" cy="513507"/>
          </a:xfrm>
          <a:prstGeom prst="rect">
            <a:avLst/>
          </a:prstGeom>
        </p:spPr>
        <p:txBody>
          <a:bodyPr vert="horz" lIns="99024" tIns="49512" rIns="99024" bIns="49512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7" y="9721110"/>
            <a:ext cx="3076363" cy="513507"/>
          </a:xfrm>
          <a:prstGeom prst="rect">
            <a:avLst/>
          </a:prstGeom>
        </p:spPr>
        <p:txBody>
          <a:bodyPr vert="horz" lIns="99024" tIns="49512" rIns="99024" bIns="49512" rtlCol="0" anchor="b"/>
          <a:lstStyle>
            <a:lvl1pPr algn="r">
              <a:defRPr sz="1200"/>
            </a:lvl1pPr>
          </a:lstStyle>
          <a:p>
            <a:fld id="{5E13ECD2-14D7-4265-AF23-95505127F74C}" type="slidenum">
              <a:rPr lang="en-SG" smtClean="0"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5E13ECD2-14D7-4265-AF23-95505127F74C}" type="slidenum">
              <a:rPr lang="en-SG">
                <a:solidFill>
                  <a:prstClr val="black"/>
                </a:solidFill>
                <a:latin typeface="Calibri" panose="020F0502020204030204"/>
              </a:rPr>
              <a:t>1</a:t>
            </a:fld>
            <a:endParaRPr lang="en-SG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388466" y="2121318"/>
            <a:ext cx="7411601" cy="1280230"/>
          </a:xfrm>
        </p:spPr>
        <p:txBody>
          <a:bodyPr anchor="t">
            <a:normAutofit/>
          </a:bodyPr>
          <a:lstStyle>
            <a:lvl1pPr algn="l">
              <a:defRPr sz="4400" b="1" cap="all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8466" y="3538489"/>
            <a:ext cx="6863514" cy="463297"/>
          </a:xfrm>
        </p:spPr>
        <p:txBody>
          <a:bodyPr/>
          <a:lstStyle>
            <a:lvl1pPr marL="0" indent="0" algn="l">
              <a:buNone/>
              <a:defRPr sz="2400" b="1" cap="all" baseline="0">
                <a:solidFill>
                  <a:srgbClr val="33BBB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388466" y="4127589"/>
            <a:ext cx="6846887" cy="406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1892325"/>
            <a:ext cx="1177848" cy="10931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1892325"/>
            <a:ext cx="1177848" cy="10931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8325" y="6492872"/>
            <a:ext cx="1052945" cy="266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SG" dirty="0"/>
              <a:t>Page </a:t>
            </a:r>
            <a:fld id="{2F63C605-4FC6-46DE-BC90-871762EA3F52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16" name="Picture 15" descr="Text,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1881" y="186812"/>
            <a:ext cx="1828800" cy="6735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50831"/>
            <a:ext cx="6600413" cy="545561"/>
          </a:xfrm>
        </p:spPr>
        <p:txBody>
          <a:bodyPr>
            <a:normAutofit/>
          </a:bodyPr>
          <a:lstStyle>
            <a:lvl1pPr>
              <a:defRPr sz="3200" b="1" cap="none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67027"/>
            <a:ext cx="7886700" cy="4143375"/>
          </a:xfrm>
        </p:spPr>
        <p:txBody>
          <a:bodyPr/>
          <a:lstStyle>
            <a:lvl1pPr marL="514350" indent="-514350" algn="just">
              <a:buFont typeface="Arial" panose="020B0604020202020204" pitchFamily="34" charset="0"/>
              <a:buChar char="•"/>
              <a:defRPr b="0" cap="none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</a:t>
            </a:r>
          </a:p>
          <a:p>
            <a:pPr lvl="0"/>
            <a:r>
              <a:rPr lang="en-US" dirty="0"/>
              <a:t>Agenda 3</a:t>
            </a:r>
          </a:p>
          <a:p>
            <a:pPr lvl="0"/>
            <a:r>
              <a:rPr lang="en-US" dirty="0"/>
              <a:t>Agenda 4</a:t>
            </a:r>
          </a:p>
          <a:p>
            <a:pPr lvl="0"/>
            <a:r>
              <a:rPr lang="en-US" dirty="0"/>
              <a:t>Agenda 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8325" y="6492872"/>
            <a:ext cx="1052945" cy="266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SG" dirty="0"/>
              <a:t>Page </a:t>
            </a:r>
            <a:fld id="{2F63C605-4FC6-46DE-BC90-871762EA3F52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10" name="Picture 9" descr="Text,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1881" y="186812"/>
            <a:ext cx="1828800" cy="6735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41814" y="3318389"/>
            <a:ext cx="7411601" cy="1280230"/>
          </a:xfrm>
        </p:spPr>
        <p:txBody>
          <a:bodyPr anchor="t">
            <a:normAutofit/>
          </a:bodyPr>
          <a:lstStyle>
            <a:lvl1pPr algn="l">
              <a:defRPr sz="4400" b="1" cap="all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1814" y="4778842"/>
            <a:ext cx="6863514" cy="463297"/>
          </a:xfrm>
        </p:spPr>
        <p:txBody>
          <a:bodyPr/>
          <a:lstStyle>
            <a:lvl1pPr marL="0" indent="0" algn="l">
              <a:buNone/>
              <a:defRPr sz="2400" b="1" cap="all" baseline="0">
                <a:solidFill>
                  <a:srgbClr val="33BBB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3337619"/>
            <a:ext cx="715617" cy="664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37619"/>
            <a:ext cx="715617" cy="664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8325" y="6492872"/>
            <a:ext cx="1052945" cy="266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SG" dirty="0"/>
              <a:t>Page </a:t>
            </a:r>
            <a:fld id="{2F63C605-4FC6-46DE-BC90-871762EA3F52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13" name="Picture 12" descr="Text,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1881" y="186812"/>
            <a:ext cx="1828800" cy="6735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50831"/>
            <a:ext cx="6600413" cy="545561"/>
          </a:xfrm>
        </p:spPr>
        <p:txBody>
          <a:bodyPr>
            <a:normAutofit/>
          </a:bodyPr>
          <a:lstStyle>
            <a:lvl1pPr>
              <a:defRPr sz="3200" b="1" cap="none" baseline="0">
                <a:solidFill>
                  <a:srgbClr val="173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88" y="250831"/>
            <a:ext cx="583844" cy="54556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8325" y="6492872"/>
            <a:ext cx="1052945" cy="266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SG" dirty="0"/>
              <a:t>Page </a:t>
            </a:r>
            <a:fld id="{2F63C605-4FC6-46DE-BC90-871762EA3F52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11" name="Picture 10" descr="Text,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1881" y="186812"/>
            <a:ext cx="1828800" cy="6735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59791" y="2510394"/>
            <a:ext cx="5464175" cy="803542"/>
          </a:xfrm>
        </p:spPr>
        <p:txBody>
          <a:bodyPr>
            <a:normAutofit/>
          </a:bodyPr>
          <a:lstStyle>
            <a:lvl1pPr marL="0" indent="0" algn="ctr">
              <a:buNone/>
              <a:defRPr sz="4800" b="1" baseline="0">
                <a:solidFill>
                  <a:srgbClr val="33BBBC"/>
                </a:solidFill>
                <a:sym typeface="Wingdings" panose="05000000000000000000" pitchFamily="2" charset="2"/>
              </a:defRPr>
            </a:lvl1pPr>
          </a:lstStyle>
          <a:p>
            <a:pPr lvl="0"/>
            <a:r>
              <a:rPr lang="en-US" dirty="0"/>
              <a:t>THANK YOU </a:t>
            </a:r>
            <a:endParaRPr lang="en-SG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59791" y="3647178"/>
            <a:ext cx="5464175" cy="62865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173F7E"/>
                </a:solidFill>
              </a:defRPr>
            </a:lvl1pPr>
          </a:lstStyle>
          <a:p>
            <a:pPr lvl="0"/>
            <a:r>
              <a:rPr lang="en-US" dirty="0"/>
              <a:t>Email: xxx@nus.edu.sg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8884725" y="-22280"/>
            <a:ext cx="284673" cy="5373216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8325" y="6492872"/>
            <a:ext cx="1052945" cy="266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SG" dirty="0"/>
              <a:t>Page </a:t>
            </a:r>
            <a:fld id="{2F63C605-4FC6-46DE-BC90-871762EA3F52}" type="slidenum">
              <a:rPr lang="en-SG" smtClean="0"/>
              <a:t>‹#›</a:t>
            </a:fld>
            <a:endParaRPr lang="en-SG" dirty="0"/>
          </a:p>
        </p:txBody>
      </p:sp>
      <p:pic>
        <p:nvPicPr>
          <p:cNvPr id="12" name="Picture 11" descr="Text,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1881" y="186812"/>
            <a:ext cx="1828800" cy="67359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github.com/YanJiaHuan/Poem_Analyst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8325" y="6492872"/>
            <a:ext cx="1052945" cy="266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SG" dirty="0"/>
              <a:t>Page </a:t>
            </a:r>
            <a:fld id="{2F63C605-4FC6-46DE-BC90-871762EA3F52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7" name="Date Placeholder 4"/>
          <p:cNvSpPr txBox="1"/>
          <p:nvPr userDrawn="1"/>
        </p:nvSpPr>
        <p:spPr>
          <a:xfrm>
            <a:off x="316807" y="6176963"/>
            <a:ext cx="4255193" cy="3693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kern="1200" baseline="0" dirty="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rPr>
              <a:t>Group8</a:t>
            </a:r>
          </a:p>
          <a:p>
            <a:r>
              <a:rPr lang="en-US" sz="1000" kern="1200" baseline="0" dirty="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rPr>
              <a:t>GitHub :</a:t>
            </a:r>
            <a:r>
              <a:rPr lang="en-US" sz="1000" kern="1200" baseline="0" dirty="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  <a:hlinkClick r:id="rId7"/>
              </a:rPr>
              <a:t>Poem_Analyst </a:t>
            </a:r>
            <a:endParaRPr lang="en-SG" sz="1000" kern="1200" baseline="0" dirty="0">
              <a:solidFill>
                <a:srgbClr val="898989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Date Placeholder 4"/>
          <p:cNvSpPr txBox="1"/>
          <p:nvPr userDrawn="1"/>
        </p:nvSpPr>
        <p:spPr>
          <a:xfrm>
            <a:off x="4375064" y="6492872"/>
            <a:ext cx="3715991" cy="2668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000" kern="1200" baseline="0" dirty="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rPr>
              <a:t>© 2023 National University of Singapore. 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image" Target="../media/image54.png"/><Relationship Id="rId4" Type="http://schemas.openxmlformats.org/officeDocument/2006/relationships/tags" Target="../tags/tag6.xml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.hk/citations?view_op=view_citation&amp;hl=zh-CN&amp;user=Xl53m0QAAAAJ&amp;citation_for_view=Xl53m0QAAAAJ:p2g8aNsByqUC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tp.ai/docs/index.html" TargetMode="Externa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mcui/Chinese-BERT-ww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mlr.org/papers/volume9/vandermaaten08a/vandermaaten08a.pdf?fbc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/>
              <a:t>A Chinese Traditional </a:t>
            </a:r>
            <a:r>
              <a:rPr lang="en-US" sz="2400" dirty="0">
                <a:solidFill>
                  <a:srgbClr val="F58220"/>
                </a:solidFill>
              </a:rPr>
              <a:t>Poetry</a:t>
            </a:r>
            <a:r>
              <a:rPr lang="en-US" sz="2400" dirty="0"/>
              <a:t> Analyzing System Based on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1</a:t>
            </a:fld>
            <a:endParaRPr lang="en-SG" dirty="0"/>
          </a:p>
        </p:txBody>
      </p:sp>
      <p:sp>
        <p:nvSpPr>
          <p:cNvPr id="9" name="文本框 8"/>
          <p:cNvSpPr txBox="1"/>
          <p:nvPr/>
        </p:nvSpPr>
        <p:spPr>
          <a:xfrm>
            <a:off x="1388466" y="4408624"/>
            <a:ext cx="6264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Reporter: YAN JIAHUAN, LIANG ZIJIAN, LI QINYUAN</a:t>
            </a: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Date: 27-Apr-2023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41">
            <a:extLst>
              <a:ext uri="{FF2B5EF4-FFF2-40B4-BE49-F238E27FC236}">
                <a16:creationId xmlns:a16="http://schemas.microsoft.com/office/drawing/2014/main" id="{7E6F86BF-75BE-3C26-AB68-DFE2842CF4B7}"/>
              </a:ext>
            </a:extLst>
          </p:cNvPr>
          <p:cNvSpPr txBox="1"/>
          <p:nvPr/>
        </p:nvSpPr>
        <p:spPr>
          <a:xfrm>
            <a:off x="1849470" y="1472842"/>
            <a:ext cx="5169407" cy="29392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7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7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68C230-B59D-B78A-9940-20BAC05A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da-DK" altLang="zh-TW" dirty="0"/>
              <a:t>Ancient Chinese Translation model</a:t>
            </a:r>
            <a:endParaRPr kumimoji="1"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0ACEF12B-76C8-2666-D994-7B36E15432DD}"/>
                  </a:ext>
                </a:extLst>
              </p14:cNvPr>
              <p14:cNvContentPartPr/>
              <p14:nvPr/>
            </p14:nvContentPartPr>
            <p14:xfrm>
              <a:off x="-1147367" y="-62781"/>
              <a:ext cx="360" cy="3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0ACEF12B-76C8-2666-D994-7B36E15432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156007" y="-7178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文本框 41">
            <a:extLst>
              <a:ext uri="{FF2B5EF4-FFF2-40B4-BE49-F238E27FC236}">
                <a16:creationId xmlns:a16="http://schemas.microsoft.com/office/drawing/2014/main" id="{0667A52C-F584-C6E6-4529-21A21495421D}"/>
              </a:ext>
            </a:extLst>
          </p:cNvPr>
          <p:cNvSpPr txBox="1"/>
          <p:nvPr/>
        </p:nvSpPr>
        <p:spPr>
          <a:xfrm>
            <a:off x="2002520" y="2565448"/>
            <a:ext cx="1926336" cy="9079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Self-Trained-Bert-Poetry</a:t>
            </a:r>
          </a:p>
          <a:p>
            <a:pPr algn="ctr"/>
            <a:endParaRPr kumimoji="1"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文本框 41">
            <a:extLst>
              <a:ext uri="{FF2B5EF4-FFF2-40B4-BE49-F238E27FC236}">
                <a16:creationId xmlns:a16="http://schemas.microsoft.com/office/drawing/2014/main" id="{14F7796F-7F4C-D615-57E4-BE93C64A3FB4}"/>
              </a:ext>
            </a:extLst>
          </p:cNvPr>
          <p:cNvSpPr txBox="1"/>
          <p:nvPr/>
        </p:nvSpPr>
        <p:spPr>
          <a:xfrm>
            <a:off x="4899278" y="2565448"/>
            <a:ext cx="1926336" cy="938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GPT-2-Chinese-Poem</a:t>
            </a:r>
          </a:p>
          <a:p>
            <a:pPr algn="ctr"/>
            <a:endParaRPr kumimoji="1"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文本框 41">
            <a:extLst>
              <a:ext uri="{FF2B5EF4-FFF2-40B4-BE49-F238E27FC236}">
                <a16:creationId xmlns:a16="http://schemas.microsoft.com/office/drawing/2014/main" id="{E6CF8791-6775-D920-5B89-9D2E583B9DAE}"/>
              </a:ext>
            </a:extLst>
          </p:cNvPr>
          <p:cNvSpPr txBox="1"/>
          <p:nvPr/>
        </p:nvSpPr>
        <p:spPr>
          <a:xfrm>
            <a:off x="492573" y="4586436"/>
            <a:ext cx="3730752" cy="6924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AutoTokenizer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(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Self-Trained-Bert-Poetry )</a:t>
            </a: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F760E3F-A609-67CD-D4B3-0393DC0C8CE7}"/>
              </a:ext>
            </a:extLst>
          </p:cNvPr>
          <p:cNvCxnSpPr>
            <a:cxnSpLocks/>
          </p:cNvCxnSpPr>
          <p:nvPr/>
        </p:nvCxnSpPr>
        <p:spPr>
          <a:xfrm flipV="1">
            <a:off x="3935517" y="3009669"/>
            <a:ext cx="988145" cy="974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1">
            <a:extLst>
              <a:ext uri="{FF2B5EF4-FFF2-40B4-BE49-F238E27FC236}">
                <a16:creationId xmlns:a16="http://schemas.microsoft.com/office/drawing/2014/main" id="{41D8C059-8F33-6B2A-56B8-333CC87271D9}"/>
              </a:ext>
            </a:extLst>
          </p:cNvPr>
          <p:cNvSpPr txBox="1"/>
          <p:nvPr/>
        </p:nvSpPr>
        <p:spPr>
          <a:xfrm>
            <a:off x="2563402" y="2325896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Encoder </a:t>
            </a:r>
            <a:endParaRPr kumimoji="1" lang="zh-CN" altLang="en-US" sz="14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7" name="文本框 41">
            <a:extLst>
              <a:ext uri="{FF2B5EF4-FFF2-40B4-BE49-F238E27FC236}">
                <a16:creationId xmlns:a16="http://schemas.microsoft.com/office/drawing/2014/main" id="{9AAF1094-4978-58EC-3C4E-E3E2EA2435DA}"/>
              </a:ext>
            </a:extLst>
          </p:cNvPr>
          <p:cNvSpPr txBox="1"/>
          <p:nvPr/>
        </p:nvSpPr>
        <p:spPr>
          <a:xfrm>
            <a:off x="4960238" y="4586437"/>
            <a:ext cx="3730752" cy="6924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AutoTokenizer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(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Self-Trained-Bert-Poetry )</a:t>
            </a: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1" name="文本框 41">
            <a:extLst>
              <a:ext uri="{FF2B5EF4-FFF2-40B4-BE49-F238E27FC236}">
                <a16:creationId xmlns:a16="http://schemas.microsoft.com/office/drawing/2014/main" id="{EF16951A-80B4-0EB2-2E3E-3A7E6D6D2ACB}"/>
              </a:ext>
            </a:extLst>
          </p:cNvPr>
          <p:cNvSpPr txBox="1"/>
          <p:nvPr/>
        </p:nvSpPr>
        <p:spPr>
          <a:xfrm>
            <a:off x="5472726" y="2325896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Decoder </a:t>
            </a:r>
            <a:endParaRPr kumimoji="1" lang="zh-CN" altLang="en-US" sz="14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4DB87A7-C263-82EF-D816-832AA4D3FB0C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357844" y="3473389"/>
            <a:ext cx="607844" cy="113687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4EE90876-1EC2-0DD9-C52B-E7A6A02724D9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5955450" y="3471338"/>
            <a:ext cx="870164" cy="11150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41">
            <a:extLst>
              <a:ext uri="{FF2B5EF4-FFF2-40B4-BE49-F238E27FC236}">
                <a16:creationId xmlns:a16="http://schemas.microsoft.com/office/drawing/2014/main" id="{BC6FE94F-FFB1-A790-2EDC-904CF0E65636}"/>
              </a:ext>
            </a:extLst>
          </p:cNvPr>
          <p:cNvSpPr txBox="1"/>
          <p:nvPr/>
        </p:nvSpPr>
        <p:spPr>
          <a:xfrm>
            <a:off x="3561146" y="1813013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Sequence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to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413577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54175-B01E-0709-B633-D8C47E7F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TW" dirty="0"/>
              <a:t>Training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C96102-5826-724D-8165-CC0B71A4B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pPr algn="ctr"/>
              <a:t>11</a:t>
            </a:fld>
            <a:endParaRPr lang="en-SG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B3EB5B83-E762-FFA8-4D46-03043942F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3" b="4981"/>
          <a:stretch/>
        </p:blipFill>
        <p:spPr>
          <a:xfrm>
            <a:off x="315360" y="1924055"/>
            <a:ext cx="8513280" cy="420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圓角矩形 29">
            <a:extLst>
              <a:ext uri="{FF2B5EF4-FFF2-40B4-BE49-F238E27FC236}">
                <a16:creationId xmlns:a16="http://schemas.microsoft.com/office/drawing/2014/main" id="{E4DA44E4-51E0-4759-115B-EBF94B6D2F4F}"/>
              </a:ext>
            </a:extLst>
          </p:cNvPr>
          <p:cNvSpPr/>
          <p:nvPr/>
        </p:nvSpPr>
        <p:spPr>
          <a:xfrm>
            <a:off x="4803648" y="3590545"/>
            <a:ext cx="2548128" cy="195986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B4D6B3F-DCA1-46E9-BC10-0FDDECF22F5D}"/>
              </a:ext>
            </a:extLst>
          </p:cNvPr>
          <p:cNvSpPr txBox="1"/>
          <p:nvPr/>
        </p:nvSpPr>
        <p:spPr>
          <a:xfrm>
            <a:off x="4851666" y="2304839"/>
            <a:ext cx="941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a-DK" altLang="zh-CN" dirty="0">
                <a:highlight>
                  <a:srgbClr val="FFFF00"/>
                </a:highlight>
              </a:rPr>
              <a:t>4*V100</a:t>
            </a:r>
          </a:p>
          <a:p>
            <a:r>
              <a:rPr kumimoji="1" lang="en-US" altLang="zh-CN" dirty="0">
                <a:highlight>
                  <a:srgbClr val="FFFF00"/>
                </a:highlight>
              </a:rPr>
              <a:t>Ubuntu</a:t>
            </a:r>
          </a:p>
          <a:p>
            <a:endParaRPr kumimoji="1" lang="zh-TW" altLang="en-US" dirty="0" err="1">
              <a:highlight>
                <a:srgbClr val="FFFF00"/>
              </a:highlight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F7F4053C-B7C3-E981-2FB0-CF20F7DB5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1" y="1023048"/>
            <a:ext cx="5686524" cy="601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A98DE0F-520E-9690-740F-9FC3DDDB146E}"/>
              </a:ext>
            </a:extLst>
          </p:cNvPr>
          <p:cNvCxnSpPr>
            <a:cxnSpLocks/>
          </p:cNvCxnSpPr>
          <p:nvPr/>
        </p:nvCxnSpPr>
        <p:spPr>
          <a:xfrm flipV="1">
            <a:off x="6002287" y="1175954"/>
            <a:ext cx="988145" cy="974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255EB757-C282-E5CB-AB92-C1F47F29FCAB}"/>
              </a:ext>
            </a:extLst>
          </p:cNvPr>
          <p:cNvCxnSpPr>
            <a:cxnSpLocks/>
          </p:cNvCxnSpPr>
          <p:nvPr/>
        </p:nvCxnSpPr>
        <p:spPr>
          <a:xfrm>
            <a:off x="4148920" y="1510931"/>
            <a:ext cx="284151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41">
            <a:extLst>
              <a:ext uri="{FF2B5EF4-FFF2-40B4-BE49-F238E27FC236}">
                <a16:creationId xmlns:a16="http://schemas.microsoft.com/office/drawing/2014/main" id="{4BF1C6F8-12EE-0ADE-607B-8DECF02C1248}"/>
              </a:ext>
            </a:extLst>
          </p:cNvPr>
          <p:cNvSpPr txBox="1"/>
          <p:nvPr/>
        </p:nvSpPr>
        <p:spPr>
          <a:xfrm>
            <a:off x="6168483" y="883566"/>
            <a:ext cx="4908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50%</a:t>
            </a:r>
            <a:endParaRPr kumimoji="1" lang="zh-CN" altLang="en-US" sz="13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文本框 41">
            <a:extLst>
              <a:ext uri="{FF2B5EF4-FFF2-40B4-BE49-F238E27FC236}">
                <a16:creationId xmlns:a16="http://schemas.microsoft.com/office/drawing/2014/main" id="{9FA22C3A-D1CD-9445-0AF2-E4B6AB9189A0}"/>
              </a:ext>
            </a:extLst>
          </p:cNvPr>
          <p:cNvSpPr txBox="1"/>
          <p:nvPr/>
        </p:nvSpPr>
        <p:spPr>
          <a:xfrm>
            <a:off x="6168483" y="1218543"/>
            <a:ext cx="4908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50%</a:t>
            </a:r>
            <a:endParaRPr kumimoji="1" lang="zh-CN" altLang="en-US" sz="13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5C116FF-1D3C-1A91-D939-78578204FA56}"/>
              </a:ext>
            </a:extLst>
          </p:cNvPr>
          <p:cNvSpPr txBox="1"/>
          <p:nvPr/>
        </p:nvSpPr>
        <p:spPr>
          <a:xfrm>
            <a:off x="6963136" y="879352"/>
            <a:ext cx="1539222" cy="877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Training Data</a:t>
            </a:r>
          </a:p>
          <a:p>
            <a:pPr algn="ctr"/>
            <a:endParaRPr kumimoji="1"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994B96F-DC7C-997E-1280-F0915B043D5E}"/>
              </a:ext>
            </a:extLst>
          </p:cNvPr>
          <p:cNvSpPr txBox="1"/>
          <p:nvPr/>
        </p:nvSpPr>
        <p:spPr>
          <a:xfrm>
            <a:off x="6576489" y="247271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da-DK" altLang="zh-CN" dirty="0">
                <a:highlight>
                  <a:srgbClr val="FFFF00"/>
                </a:highlight>
              </a:rPr>
              <a:t>Pytorch-</a:t>
            </a:r>
            <a:r>
              <a:rPr kumimoji="1" lang="da-DK" altLang="zh-CN" dirty="0" err="1">
                <a:highlight>
                  <a:srgbClr val="FFFF00"/>
                </a:highlight>
              </a:rPr>
              <a:t>lightning</a:t>
            </a:r>
            <a:endParaRPr kumimoji="1" lang="da-DK" altLang="zh-C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07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923A5-8CD9-737F-9FEC-F7490CE1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Hyper</a:t>
            </a:r>
            <a:r>
              <a:rPr kumimoji="1" lang="en-US" altLang="zh-CN" dirty="0"/>
              <a:t>-P</a:t>
            </a:r>
            <a:r>
              <a:rPr kumimoji="1" lang="en-US" altLang="zh-TW" dirty="0"/>
              <a:t>arameters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5C1AED-921C-7FBD-0F55-EEA6DAEE7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pPr algn="ctr"/>
              <a:t>12</a:t>
            </a:fld>
            <a:endParaRPr lang="en-SG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AFAB42-5519-EC2E-DB08-93CD377F64C4}"/>
              </a:ext>
            </a:extLst>
          </p:cNvPr>
          <p:cNvGrpSpPr/>
          <p:nvPr/>
        </p:nvGrpSpPr>
        <p:grpSpPr>
          <a:xfrm>
            <a:off x="226310" y="779680"/>
            <a:ext cx="8837683" cy="5130918"/>
            <a:chOff x="226310" y="779680"/>
            <a:chExt cx="8837683" cy="51309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EC4B3FB-86D6-4B3D-AA3F-925BA1E3C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10" y="779680"/>
              <a:ext cx="8837683" cy="51213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图形 17" descr="微笑的脸轮廓 纯色填充">
              <a:extLst>
                <a:ext uri="{FF2B5EF4-FFF2-40B4-BE49-F238E27FC236}">
                  <a16:creationId xmlns:a16="http://schemas.microsoft.com/office/drawing/2014/main" id="{B8A91CD2-D18E-906B-C06E-7AA75B13B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8429" y="3484901"/>
              <a:ext cx="457200" cy="457200"/>
            </a:xfrm>
            <a:prstGeom prst="rect">
              <a:avLst/>
            </a:prstGeom>
          </p:spPr>
        </p:pic>
        <p:pic>
          <p:nvPicPr>
            <p:cNvPr id="8" name="图形 17" descr="微笑的脸轮廓 纯色填充">
              <a:extLst>
                <a:ext uri="{FF2B5EF4-FFF2-40B4-BE49-F238E27FC236}">
                  <a16:creationId xmlns:a16="http://schemas.microsoft.com/office/drawing/2014/main" id="{0D3F38EE-FD53-80B4-AE23-4BBCD9FC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6505" y="5453398"/>
              <a:ext cx="457200" cy="457200"/>
            </a:xfrm>
            <a:prstGeom prst="rect">
              <a:avLst/>
            </a:prstGeom>
          </p:spPr>
        </p:pic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B7155523-99BA-5804-08C5-DDC08A8B56A7}"/>
                </a:ext>
              </a:extLst>
            </p:cNvPr>
            <p:cNvSpPr/>
            <p:nvPr/>
          </p:nvSpPr>
          <p:spPr>
            <a:xfrm>
              <a:off x="2530720" y="2155270"/>
              <a:ext cx="893080" cy="28041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AAE89199-0773-E937-1036-F0F44477C5D1}"/>
                </a:ext>
              </a:extLst>
            </p:cNvPr>
            <p:cNvSpPr/>
            <p:nvPr/>
          </p:nvSpPr>
          <p:spPr>
            <a:xfrm>
              <a:off x="5815586" y="2159940"/>
              <a:ext cx="893080" cy="28041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EAF9400F-8F9A-FCA1-7853-1F6DE889CDB3}"/>
                </a:ext>
              </a:extLst>
            </p:cNvPr>
            <p:cNvSpPr/>
            <p:nvPr/>
          </p:nvSpPr>
          <p:spPr>
            <a:xfrm>
              <a:off x="2530720" y="3907870"/>
              <a:ext cx="2136664" cy="28041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F4F34E6D-0362-6DD6-620B-D0B7B14A39F0}"/>
                </a:ext>
              </a:extLst>
            </p:cNvPr>
            <p:cNvSpPr/>
            <p:nvPr/>
          </p:nvSpPr>
          <p:spPr>
            <a:xfrm>
              <a:off x="6613281" y="3923073"/>
              <a:ext cx="457200" cy="25001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D6F217F7-B5A3-05F0-2358-F0D94020AE52}"/>
                </a:ext>
              </a:extLst>
            </p:cNvPr>
            <p:cNvSpPr/>
            <p:nvPr/>
          </p:nvSpPr>
          <p:spPr>
            <a:xfrm>
              <a:off x="4645151" y="3617902"/>
              <a:ext cx="256032" cy="28041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2D6C66B-C0F9-61A3-2504-E2B3C317F584}"/>
              </a:ext>
            </a:extLst>
          </p:cNvPr>
          <p:cNvSpPr txBox="1"/>
          <p:nvPr/>
        </p:nvSpPr>
        <p:spPr>
          <a:xfrm>
            <a:off x="5244425" y="956954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highlight>
                  <a:srgbClr val="FFFF00"/>
                </a:highlight>
              </a:rPr>
              <a:t>Result that use model from epoch 5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endParaRPr kumimoji="1" lang="zh-TW" altLang="en-US" dirty="0" err="1">
              <a:highlight>
                <a:srgbClr val="FFFF00"/>
              </a:highligh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252C8B-0C14-79A9-B82F-0E56AC0675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6" t="15470" r="29192" b="7833"/>
          <a:stretch/>
        </p:blipFill>
        <p:spPr>
          <a:xfrm>
            <a:off x="5985832" y="4462830"/>
            <a:ext cx="3030880" cy="1868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427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C8A1F-D2A0-81EC-8E64-43EB3067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BLEU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88FF79-9E92-2C20-57BE-0A39828A0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pPr algn="ctr"/>
              <a:t>13</a:t>
            </a:fld>
            <a:endParaRPr lang="en-SG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AF1B2C-E161-E173-4BDA-C0674AE95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404448"/>
            <a:ext cx="4318000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52CFD1-AC50-3B8C-0F5A-36847364E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39" y="3212245"/>
            <a:ext cx="2235200" cy="35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DA2ABE1-67C5-F3C7-CC5B-699B52D68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228" y="1173509"/>
            <a:ext cx="4611543" cy="788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67597A4-490F-7487-D6FD-7B00DD34B63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483573" y="3566884"/>
            <a:ext cx="1591585" cy="43973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8F6DAA9-CF59-3C73-C564-E32FAD589E8E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4572000" y="1962203"/>
            <a:ext cx="0" cy="44224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41">
            <a:extLst>
              <a:ext uri="{FF2B5EF4-FFF2-40B4-BE49-F238E27FC236}">
                <a16:creationId xmlns:a16="http://schemas.microsoft.com/office/drawing/2014/main" id="{1E7BB3A7-5BD2-A870-5283-5F3C69DD2AD3}"/>
              </a:ext>
            </a:extLst>
          </p:cNvPr>
          <p:cNvSpPr txBox="1"/>
          <p:nvPr/>
        </p:nvSpPr>
        <p:spPr>
          <a:xfrm>
            <a:off x="1365973" y="4006621"/>
            <a:ext cx="2235200" cy="6924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Score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on Training Dataset</a:t>
            </a: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文本框 41">
            <a:extLst>
              <a:ext uri="{FF2B5EF4-FFF2-40B4-BE49-F238E27FC236}">
                <a16:creationId xmlns:a16="http://schemas.microsoft.com/office/drawing/2014/main" id="{C85B4DC7-AC9D-7C2F-F81E-95C9EF47C8B8}"/>
              </a:ext>
            </a:extLst>
          </p:cNvPr>
          <p:cNvSpPr txBox="1"/>
          <p:nvPr/>
        </p:nvSpPr>
        <p:spPr>
          <a:xfrm>
            <a:off x="5542827" y="4006621"/>
            <a:ext cx="2235200" cy="6924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Score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on Testing Dataset</a:t>
            </a: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文本框 41">
            <a:extLst>
              <a:ext uri="{FF2B5EF4-FFF2-40B4-BE49-F238E27FC236}">
                <a16:creationId xmlns:a16="http://schemas.microsoft.com/office/drawing/2014/main" id="{CA392001-F3DA-B084-7E55-17524FD522A6}"/>
              </a:ext>
            </a:extLst>
          </p:cNvPr>
          <p:cNvSpPr txBox="1"/>
          <p:nvPr/>
        </p:nvSpPr>
        <p:spPr>
          <a:xfrm>
            <a:off x="620053" y="5136146"/>
            <a:ext cx="1584738" cy="688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Score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on Poem</a:t>
            </a: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文本框 41">
            <a:extLst>
              <a:ext uri="{FF2B5EF4-FFF2-40B4-BE49-F238E27FC236}">
                <a16:creationId xmlns:a16="http://schemas.microsoft.com/office/drawing/2014/main" id="{6D4F0FF0-3867-DB99-5E00-7E0FD97782D2}"/>
              </a:ext>
            </a:extLst>
          </p:cNvPr>
          <p:cNvSpPr txBox="1"/>
          <p:nvPr/>
        </p:nvSpPr>
        <p:spPr>
          <a:xfrm>
            <a:off x="2490420" y="5132630"/>
            <a:ext cx="1584738" cy="6924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Score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on Lyrics</a:t>
            </a: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文本框 41">
            <a:extLst>
              <a:ext uri="{FF2B5EF4-FFF2-40B4-BE49-F238E27FC236}">
                <a16:creationId xmlns:a16="http://schemas.microsoft.com/office/drawing/2014/main" id="{DEAF22C9-5EA4-B77E-485D-B4CB4C57F531}"/>
              </a:ext>
            </a:extLst>
          </p:cNvPr>
          <p:cNvSpPr txBox="1"/>
          <p:nvPr/>
        </p:nvSpPr>
        <p:spPr>
          <a:xfrm>
            <a:off x="5068844" y="5136146"/>
            <a:ext cx="1584738" cy="688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Score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on Poem</a:t>
            </a: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文本框 41">
            <a:extLst>
              <a:ext uri="{FF2B5EF4-FFF2-40B4-BE49-F238E27FC236}">
                <a16:creationId xmlns:a16="http://schemas.microsoft.com/office/drawing/2014/main" id="{7A78D24A-65E6-0583-9EEB-976C6A03C8EB}"/>
              </a:ext>
            </a:extLst>
          </p:cNvPr>
          <p:cNvSpPr txBox="1"/>
          <p:nvPr/>
        </p:nvSpPr>
        <p:spPr>
          <a:xfrm>
            <a:off x="6964049" y="5132630"/>
            <a:ext cx="1584738" cy="6924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pPr algn="ctr"/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Score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on Lyrics</a:t>
            </a:r>
          </a:p>
          <a:p>
            <a:pPr algn="ctr"/>
            <a:endParaRPr kumimoji="1"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D1825465-A54E-4FDE-4B78-AB2999A1A06B}"/>
              </a:ext>
            </a:extLst>
          </p:cNvPr>
          <p:cNvCxnSpPr>
            <a:cxnSpLocks/>
          </p:cNvCxnSpPr>
          <p:nvPr/>
        </p:nvCxnSpPr>
        <p:spPr>
          <a:xfrm>
            <a:off x="4571999" y="2785448"/>
            <a:ext cx="0" cy="44224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CDEA1FCF-347C-E31E-2EE6-46412C39136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242560" y="3566884"/>
            <a:ext cx="1417867" cy="43973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24B3E31E-9686-AA63-9230-A1D59BC135B6}"/>
              </a:ext>
            </a:extLst>
          </p:cNvPr>
          <p:cNvSpPr/>
          <p:nvPr/>
        </p:nvSpPr>
        <p:spPr>
          <a:xfrm rot="5400000">
            <a:off x="2113357" y="3936481"/>
            <a:ext cx="443657" cy="194454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左大括弧 31">
            <a:extLst>
              <a:ext uri="{FF2B5EF4-FFF2-40B4-BE49-F238E27FC236}">
                <a16:creationId xmlns:a16="http://schemas.microsoft.com/office/drawing/2014/main" id="{29B32881-C591-4401-8340-DAC508BBFAC8}"/>
              </a:ext>
            </a:extLst>
          </p:cNvPr>
          <p:cNvSpPr/>
          <p:nvPr/>
        </p:nvSpPr>
        <p:spPr>
          <a:xfrm rot="5400000">
            <a:off x="6509168" y="3943282"/>
            <a:ext cx="443657" cy="194454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311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A5A7AE9-C8F7-641B-FF51-0C03B8E60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46" y="2328720"/>
            <a:ext cx="1921101" cy="1873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5155856-6988-2BEB-4C55-0ED359301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26" y="2593812"/>
            <a:ext cx="4852986" cy="162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5C33EA4-5F30-F793-64E6-F1D20883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Similarities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61851D2-9B6E-20FC-DF85-53193111C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pPr algn="ctr"/>
              <a:t>14</a:t>
            </a:fld>
            <a:endParaRPr lang="en-SG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65EBC2-A530-C910-E1DF-38E8024FB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0" y="2336109"/>
            <a:ext cx="1656588" cy="1873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15897A-8FF1-B9A8-87E3-1B8F7092D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0" y="1303558"/>
            <a:ext cx="5606675" cy="63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4221EA-2AB8-C9EE-BDE9-3804D584B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2" y="4503971"/>
            <a:ext cx="7772400" cy="43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9D7358D-FA24-1B4B-FA1E-61DD4E8EB9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59" y="5170966"/>
            <a:ext cx="4557901" cy="1197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4FE5CCC-4261-09AC-3E01-E700664E41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25" b="48862"/>
          <a:stretch/>
        </p:blipFill>
        <p:spPr>
          <a:xfrm>
            <a:off x="4198734" y="2184666"/>
            <a:ext cx="4878152" cy="230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81BE094-47F0-89B7-3E12-F8DC4B4FA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37" y="1708529"/>
            <a:ext cx="3180849" cy="230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73128E9-3399-591A-757E-1BA66A0E756A}"/>
              </a:ext>
            </a:extLst>
          </p:cNvPr>
          <p:cNvCxnSpPr/>
          <p:nvPr/>
        </p:nvCxnSpPr>
        <p:spPr>
          <a:xfrm flipH="1">
            <a:off x="1385945" y="1936950"/>
            <a:ext cx="182880" cy="38994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380A84B-4344-F3BF-EAC7-AD0D9E2402FB}"/>
              </a:ext>
            </a:extLst>
          </p:cNvPr>
          <p:cNvCxnSpPr>
            <a:cxnSpLocks/>
          </p:cNvCxnSpPr>
          <p:nvPr/>
        </p:nvCxnSpPr>
        <p:spPr>
          <a:xfrm>
            <a:off x="2686507" y="1939741"/>
            <a:ext cx="286930" cy="38994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6B3AFA04-CD6A-1345-EA0D-A94F7A9D28C3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637810" y="1936949"/>
            <a:ext cx="88941" cy="24771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B2809051-45D8-0198-B2E2-3192E15BD69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21634" y="4209382"/>
            <a:ext cx="1146825" cy="25824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11C4E3B4-2192-6346-CEF7-97C5C4EF2E93}"/>
              </a:ext>
            </a:extLst>
          </p:cNvPr>
          <p:cNvCxnSpPr>
            <a:cxnSpLocks/>
          </p:cNvCxnSpPr>
          <p:nvPr/>
        </p:nvCxnSpPr>
        <p:spPr>
          <a:xfrm flipH="1">
            <a:off x="2263378" y="4099315"/>
            <a:ext cx="731661" cy="40465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CC18CF5-37B4-0FF9-0E3C-0C35120780D0}"/>
              </a:ext>
            </a:extLst>
          </p:cNvPr>
          <p:cNvCxnSpPr>
            <a:cxnSpLocks/>
          </p:cNvCxnSpPr>
          <p:nvPr/>
        </p:nvCxnSpPr>
        <p:spPr>
          <a:xfrm flipH="1">
            <a:off x="5895646" y="4218036"/>
            <a:ext cx="317801" cy="31090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0E1E67C1-CD02-7BE8-D7D5-FCA9BDFCE161}"/>
              </a:ext>
            </a:extLst>
          </p:cNvPr>
          <p:cNvCxnSpPr>
            <a:cxnSpLocks/>
          </p:cNvCxnSpPr>
          <p:nvPr/>
        </p:nvCxnSpPr>
        <p:spPr>
          <a:xfrm flipH="1">
            <a:off x="4434826" y="4942304"/>
            <a:ext cx="12583" cy="25262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DACCEEF1-10AF-3590-1E00-5334238332B4}"/>
              </a:ext>
            </a:extLst>
          </p:cNvPr>
          <p:cNvSpPr/>
          <p:nvPr/>
        </p:nvSpPr>
        <p:spPr>
          <a:xfrm>
            <a:off x="2490122" y="6097712"/>
            <a:ext cx="1708612" cy="201336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文本框 41">
            <a:extLst>
              <a:ext uri="{FF2B5EF4-FFF2-40B4-BE49-F238E27FC236}">
                <a16:creationId xmlns:a16="http://schemas.microsoft.com/office/drawing/2014/main" id="{DC99F419-8CC0-CF52-8C4C-20244F367A17}"/>
              </a:ext>
            </a:extLst>
          </p:cNvPr>
          <p:cNvSpPr txBox="1"/>
          <p:nvPr/>
        </p:nvSpPr>
        <p:spPr>
          <a:xfrm>
            <a:off x="181148" y="1025521"/>
            <a:ext cx="18551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TF-IDF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da-DK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Match Score</a:t>
            </a:r>
            <a:endParaRPr kumimoji="1"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文本框 41">
            <a:extLst>
              <a:ext uri="{FF2B5EF4-FFF2-40B4-BE49-F238E27FC236}">
                <a16:creationId xmlns:a16="http://schemas.microsoft.com/office/drawing/2014/main" id="{F27F8713-9A5B-EF4F-A12B-18C5844D9483}"/>
              </a:ext>
            </a:extLst>
          </p:cNvPr>
          <p:cNvSpPr txBox="1"/>
          <p:nvPr/>
        </p:nvSpPr>
        <p:spPr>
          <a:xfrm>
            <a:off x="5902423" y="1432894"/>
            <a:ext cx="1648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Word2Vec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Cosine</a:t>
            </a:r>
            <a:endParaRPr kumimoji="1" lang="zh-CN" altLang="en-US" sz="13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C58B62F5-F60D-997D-D360-9D7693E563E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518777" y="2414858"/>
            <a:ext cx="119033" cy="19051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1">
            <a:extLst>
              <a:ext uri="{FF2B5EF4-FFF2-40B4-BE49-F238E27FC236}">
                <a16:creationId xmlns:a16="http://schemas.microsoft.com/office/drawing/2014/main" id="{FAC0BDF5-0117-16A9-F716-FAD3CE46CE7B}"/>
              </a:ext>
            </a:extLst>
          </p:cNvPr>
          <p:cNvSpPr txBox="1"/>
          <p:nvPr/>
        </p:nvSpPr>
        <p:spPr>
          <a:xfrm>
            <a:off x="163423" y="2060807"/>
            <a:ext cx="799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Translate</a:t>
            </a:r>
            <a:endParaRPr kumimoji="1" lang="zh-CN" altLang="en-US" sz="13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文本框 41">
            <a:extLst>
              <a:ext uri="{FF2B5EF4-FFF2-40B4-BE49-F238E27FC236}">
                <a16:creationId xmlns:a16="http://schemas.microsoft.com/office/drawing/2014/main" id="{490B7DCC-7D9B-523B-F457-56948D968795}"/>
              </a:ext>
            </a:extLst>
          </p:cNvPr>
          <p:cNvSpPr txBox="1"/>
          <p:nvPr/>
        </p:nvSpPr>
        <p:spPr>
          <a:xfrm>
            <a:off x="2054662" y="2070852"/>
            <a:ext cx="6575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Predict</a:t>
            </a:r>
            <a:endParaRPr kumimoji="1" lang="zh-CN" altLang="en-US" sz="13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A08059B-CC2E-3F9A-21C4-1C48C6759ED3}"/>
              </a:ext>
            </a:extLst>
          </p:cNvPr>
          <p:cNvSpPr txBox="1"/>
          <p:nvPr/>
        </p:nvSpPr>
        <p:spPr>
          <a:xfrm>
            <a:off x="2777911" y="763728"/>
            <a:ext cx="4773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da-DK" altLang="zh-TW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Translate</a:t>
            </a:r>
            <a:r>
              <a:rPr kumimoji="1" lang="da-DK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: </a:t>
            </a:r>
            <a:r>
              <a: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他们曾经以文明教化的国度自居，难道就应该这样么？ </a:t>
            </a:r>
            <a:r>
              <a:rPr kumimoji="1" lang="da-DK" altLang="zh-TW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Predict</a:t>
            </a:r>
            <a:r>
              <a:rPr kumimoji="1" lang="da-DK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: </a:t>
            </a:r>
            <a:r>
              <a: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他们曾以衣服礼乐的国家自居，理应当如此么？</a:t>
            </a: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F68AFC26-71EB-B1DF-30FF-AA8D6FF698C9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2036336" y="972128"/>
            <a:ext cx="650171" cy="19958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EF6C18A-29CD-8128-193B-A1C8868E7C55}"/>
              </a:ext>
            </a:extLst>
          </p:cNvPr>
          <p:cNvCxnSpPr>
            <a:cxnSpLocks/>
          </p:cNvCxnSpPr>
          <p:nvPr/>
        </p:nvCxnSpPr>
        <p:spPr>
          <a:xfrm>
            <a:off x="6993874" y="1071921"/>
            <a:ext cx="267822" cy="36097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04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dirty="0">
                <a:sym typeface="+mn-ea"/>
              </a:rPr>
              <a:t>Allusion recognition</a:t>
            </a:r>
            <a:endParaRPr kumimoji="1"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15</a:t>
            </a:fld>
            <a:endParaRPr lang="en-SG" dirty="0"/>
          </a:p>
        </p:txBody>
      </p:sp>
      <p:sp>
        <p:nvSpPr>
          <p:cNvPr id="4" name="文本框 3"/>
          <p:cNvSpPr txBox="1"/>
          <p:nvPr/>
        </p:nvSpPr>
        <p:spPr>
          <a:xfrm>
            <a:off x="699770" y="1407160"/>
            <a:ext cx="773938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Allusion</a:t>
            </a:r>
            <a:r>
              <a:rPr lang="zh-CN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 with extended meanings quoted in poems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 to characters or events that are educational and familiar to the public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2160" y="3166745"/>
            <a:ext cx="7275830" cy="2306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梦蝶</a:t>
            </a:r>
            <a:r>
              <a:rPr lang="en-US" altLang="zh-CN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endParaRPr lang="zh-CN" altLang="en-US" b="1" i="1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b="1" i="1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释义：</a:t>
            </a:r>
          </a:p>
          <a:p>
            <a:r>
              <a:rPr lang="zh-CN" alt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也称“化蝶”。战国时庄子有一次做梦，梦见自已变成了蝴蝶。后比喻做梦、梦幻。后人用来借指迷惑的梦幻和变化无常的事物。</a:t>
            </a:r>
          </a:p>
          <a:p>
            <a:endParaRPr lang="zh-CN" altLang="en-US" b="1" i="1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例句：</a:t>
            </a:r>
          </a:p>
          <a:p>
            <a:r>
              <a:rPr lang="zh-CN" alt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庄生晓梦迷蝴蝶，望帝春心托杜鹃。（[唐]李商隐《无题》）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dirty="0">
                <a:sym typeface="+mn-ea"/>
              </a:rPr>
              <a:t>Allusion recognition</a:t>
            </a:r>
            <a:endParaRPr kumimoji="1"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16</a:t>
            </a:fld>
            <a:endParaRPr lang="en-SG" dirty="0"/>
          </a:p>
        </p:txBody>
      </p:sp>
      <p:sp>
        <p:nvSpPr>
          <p:cNvPr id="4" name="文本框 3"/>
          <p:cNvSpPr txBox="1"/>
          <p:nvPr/>
        </p:nvSpPr>
        <p:spPr>
          <a:xfrm>
            <a:off x="699770" y="1608455"/>
            <a:ext cx="77393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work</a:t>
            </a:r>
            <a:r>
              <a:rPr lang="zh-CN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Rule-based allusion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endParaRPr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nable to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recognize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allusions with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quotes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language-based method for identifying classical Chinese entities</a:t>
            </a: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to distinguish allusions from general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poem 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entities.</a:t>
            </a:r>
          </a:p>
          <a:p>
            <a:endParaRPr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alculate the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similarity between the target poem and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 allusion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√  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Distinguish between entities and allusions</a:t>
            </a: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√   I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dentify allusion quoted indirectly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dirty="0">
                <a:sym typeface="+mn-ea"/>
              </a:rPr>
              <a:t>Allusion recognition</a:t>
            </a:r>
            <a:endParaRPr kumimoji="1"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17</a:t>
            </a:fld>
            <a:endParaRPr lang="en-SG" dirty="0"/>
          </a:p>
        </p:txBody>
      </p:sp>
      <p:sp>
        <p:nvSpPr>
          <p:cNvPr id="4" name="文本框 3"/>
          <p:cNvSpPr txBox="1"/>
          <p:nvPr/>
        </p:nvSpPr>
        <p:spPr>
          <a:xfrm>
            <a:off x="699770" y="917575"/>
            <a:ext cx="8772525" cy="262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BERT-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wwm-poetry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Upstream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Chinese-focused classical BERT pre-training model)</a:t>
            </a:r>
          </a:p>
          <a:p>
            <a:pPr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Task: Improve the accuracy of allusions and ancient poetry sentence similarity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Dataset:</a:t>
            </a:r>
          </a:p>
          <a:p>
            <a:pPr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(demo)</a:t>
            </a:r>
          </a:p>
          <a:p>
            <a:pPr indent="0">
              <a:buFont typeface="Arial" panose="020B0604020202020204" pitchFamily="34" charset="0"/>
              <a:buNone/>
            </a:pPr>
            <a:endParaRPr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98700" y="2546350"/>
            <a:ext cx="493014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dirty="0">
                <a:sym typeface="+mn-ea"/>
              </a:rPr>
              <a:t>Allusion recognition</a:t>
            </a:r>
            <a:endParaRPr kumimoji="1"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18</a:t>
            </a:fld>
            <a:endParaRPr lang="en-SG" dirty="0"/>
          </a:p>
        </p:txBody>
      </p:sp>
      <p:sp>
        <p:nvSpPr>
          <p:cNvPr id="4" name="文本框 3"/>
          <p:cNvSpPr txBox="1"/>
          <p:nvPr/>
        </p:nvSpPr>
        <p:spPr>
          <a:xfrm>
            <a:off x="699770" y="1128395"/>
            <a:ext cx="8772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model results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72000" y="5329555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bert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-allusion</a:t>
            </a:r>
          </a:p>
          <a:p>
            <a:pPr algn="ctr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(based on our upstream work)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46955" y="1717040"/>
            <a:ext cx="3752850" cy="34226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1405" y="2030095"/>
            <a:ext cx="2844165" cy="31623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891405" y="2645410"/>
            <a:ext cx="2844165" cy="909955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35570" y="2135505"/>
            <a:ext cx="937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2"/>
                </a:solidFill>
              </a:rPr>
              <a:t>correct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735570" y="3155315"/>
            <a:ext cx="937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2"/>
                </a:solidFill>
              </a:rPr>
              <a:t>related</a:t>
            </a: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8650" y="1717040"/>
            <a:ext cx="3770630" cy="342963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699770" y="2039620"/>
            <a:ext cx="2844165" cy="316230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3543935" y="2135505"/>
            <a:ext cx="937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2"/>
                </a:solidFill>
              </a:rPr>
              <a:t>related</a:t>
            </a: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219075" y="533654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other model</a:t>
            </a:r>
          </a:p>
          <a:p>
            <a:pPr algn="ctr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(based on base-wwm-chinese)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dirty="0">
                <a:sym typeface="+mn-ea"/>
              </a:rPr>
              <a:t>Allusion explaining</a:t>
            </a:r>
            <a:endParaRPr kumimoji="1"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19</a:t>
            </a:fld>
            <a:endParaRPr lang="en-SG" dirty="0"/>
          </a:p>
        </p:txBody>
      </p:sp>
      <p:sp>
        <p:nvSpPr>
          <p:cNvPr id="4" name="文本框 3"/>
          <p:cNvSpPr txBox="1"/>
          <p:nvPr/>
        </p:nvSpPr>
        <p:spPr>
          <a:xfrm>
            <a:off x="699770" y="1204595"/>
            <a:ext cx="8772525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GPT-API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20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GPT-3.5-turbo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The allusion with the highest sentence similarity.</a:t>
            </a: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information: Definition of allusion.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allusion explanation</a:t>
            </a:r>
            <a:endParaRPr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" y="4127500"/>
            <a:ext cx="7731125" cy="1651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2</a:t>
            </a:fld>
            <a:endParaRPr lang="en-SG" dirty="0"/>
          </a:p>
        </p:txBody>
      </p:sp>
      <p:pic>
        <p:nvPicPr>
          <p:cNvPr id="7" name="图片 6" descr="卡通画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11" y="1274020"/>
            <a:ext cx="1320800" cy="1536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659" y="5722477"/>
            <a:ext cx="2204976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“</a:t>
            </a:r>
            <a:r>
              <a:rPr lang="en-US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x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x</a:t>
            </a:r>
            <a:r>
              <a:rPr lang="en-US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x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xx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xx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xxx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”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659" y="2798460"/>
            <a:ext cx="3788197" cy="92333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Once you climbed to the </a:t>
            </a:r>
            <a:r>
              <a:rPr lang="en-US" altLang="zh-CN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mountain</a:t>
            </a:r>
            <a:r>
              <a:rPr lang="zh-CN" altLang="en-US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top</a:t>
            </a:r>
            <a:r>
              <a:rPr lang="zh-CN" altLang="en-US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of </a:t>
            </a:r>
            <a:r>
              <a:rPr lang="en-US" altLang="zh-CN" b="0" i="0" dirty="0">
                <a:solidFill>
                  <a:schemeClr val="accent2"/>
                </a:solidFill>
                <a:effectLst/>
                <a:latin typeface="-apple-system"/>
              </a:rPr>
              <a:t>Tai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</a:p>
          <a:p>
            <a:r>
              <a:rPr kumimoji="1" lang="en-US" altLang="zh-CN" dirty="0">
                <a:solidFill>
                  <a:srgbClr val="121212"/>
                </a:solidFill>
                <a:latin typeface="-apple-system"/>
              </a:rPr>
              <a:t>Then I know all others </a:t>
            </a:r>
            <a:r>
              <a:rPr kumimoji="1"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  <a:latin typeface="-apple-system"/>
              </a:rPr>
              <a:t>are just hills</a:t>
            </a:r>
            <a:endParaRPr kumimoji="1" lang="zh-CN" alt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0659" y="4837236"/>
            <a:ext cx="37881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Can be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凌 绝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top, one look many hill small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2771" y="1663620"/>
            <a:ext cx="372608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Once you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get through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this,</a:t>
            </a: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you can get through every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challenge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0659" y="3877715"/>
            <a:ext cx="378819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Once you climbed to the </a:t>
            </a:r>
            <a:r>
              <a:rPr lang="en-US" altLang="zh-CN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mountain</a:t>
            </a:r>
            <a:r>
              <a:rPr lang="zh-CN" altLang="en-US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top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</a:p>
          <a:p>
            <a:r>
              <a:rPr kumimoji="1" lang="en-US" altLang="zh-CN" dirty="0">
                <a:solidFill>
                  <a:srgbClr val="121212"/>
                </a:solidFill>
                <a:latin typeface="-apple-system"/>
              </a:rPr>
              <a:t>Then I know all others </a:t>
            </a:r>
            <a:r>
              <a:rPr kumimoji="1"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  <a:latin typeface="-apple-system"/>
              </a:rPr>
              <a:t>are just hills</a:t>
            </a:r>
            <a:endParaRPr kumimoji="1" lang="zh-CN" altLang="en-US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16142" y="700588"/>
            <a:ext cx="3299056" cy="1341782"/>
            <a:chOff x="1272942" y="761133"/>
            <a:chExt cx="3299056" cy="1341782"/>
          </a:xfrm>
        </p:grpSpPr>
        <p:sp>
          <p:nvSpPr>
            <p:cNvPr id="16" name="云形 15"/>
            <p:cNvSpPr/>
            <p:nvPr/>
          </p:nvSpPr>
          <p:spPr>
            <a:xfrm>
              <a:off x="1272942" y="761133"/>
              <a:ext cx="3128018" cy="1341782"/>
            </a:xfrm>
            <a:prstGeom prst="cloud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86511" y="1241754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0" i="0" dirty="0">
                  <a:solidFill>
                    <a:srgbClr val="121212"/>
                  </a:solidFill>
                  <a:effectLst/>
                  <a:latin typeface="-apple-system"/>
                </a:rPr>
                <a:t>“会当凌绝顶，一览众山小”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9" name="直线箭头连接符 18"/>
          <p:cNvCxnSpPr/>
          <p:nvPr/>
        </p:nvCxnSpPr>
        <p:spPr>
          <a:xfrm flipV="1">
            <a:off x="4353339" y="2042370"/>
            <a:ext cx="0" cy="38912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24031" y="3174468"/>
            <a:ext cx="3335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Task</a:t>
            </a:r>
            <a:r>
              <a:rPr kumimoji="1" lang="en-US" altLang="zh-C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: How to help Chinese culture/poetry lovers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Understand the meaning of poetry from </a:t>
            </a:r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bottom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to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Top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. 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07880-C374-DF50-1E9E-E2C2BA8C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AB007B-9C45-8088-438A-C8B72AFF5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20</a:t>
            </a:fld>
            <a:endParaRPr lang="en-SG" dirty="0"/>
          </a:p>
        </p:txBody>
      </p:sp>
      <p:pic>
        <p:nvPicPr>
          <p:cNvPr id="5" name="nlp-project.mp4">
            <a:hlinkClick r:id="" action="ppaction://media"/>
            <a:extLst>
              <a:ext uri="{FF2B5EF4-FFF2-40B4-BE49-F238E27FC236}">
                <a16:creationId xmlns:a16="http://schemas.microsoft.com/office/drawing/2014/main" id="{A6A9842C-4AEF-DD1C-0B4E-23E58BF486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 work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21</a:t>
            </a:fld>
            <a:endParaRPr lang="en-SG" dirty="0"/>
          </a:p>
        </p:txBody>
      </p:sp>
      <p:sp>
        <p:nvSpPr>
          <p:cNvPr id="4" name="文本框 3"/>
          <p:cNvSpPr txBox="1"/>
          <p:nvPr/>
        </p:nvSpPr>
        <p:spPr>
          <a:xfrm>
            <a:off x="516835" y="1265036"/>
            <a:ext cx="655193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Use the complete dataset for pre-training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Use Mac(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hlinkClick r:id="rId2"/>
              </a:rPr>
              <a:t>Masking as correction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) strategy for whole word masking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Dataset emerging (part1,2,3 use same/overlapped dataset)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Integrate allusion explaining into text translation</a:t>
            </a:r>
          </a:p>
          <a:p>
            <a:pPr marL="285750" indent="-285750">
              <a:buFontTx/>
              <a:buChar char="-"/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8B5F9F-A334-F30C-43D3-3B199EA649B9}"/>
              </a:ext>
            </a:extLst>
          </p:cNvPr>
          <p:cNvSpPr txBox="1"/>
          <p:nvPr/>
        </p:nvSpPr>
        <p:spPr>
          <a:xfrm>
            <a:off x="2590385" y="4694460"/>
            <a:ext cx="396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accent2"/>
                </a:solidFill>
                <a:latin typeface="+mj-lt"/>
                <a:ea typeface="+mj-ea"/>
              </a:rPr>
              <a:t>Thank</a:t>
            </a:r>
            <a:r>
              <a:rPr kumimoji="1" lang="zh-CN" altLang="en-US" sz="2000" dirty="0">
                <a:solidFill>
                  <a:schemeClr val="accent2"/>
                </a:solidFill>
                <a:latin typeface="+mj-lt"/>
                <a:ea typeface="+mj-ea"/>
              </a:rPr>
              <a:t> </a:t>
            </a:r>
            <a:r>
              <a:rPr kumimoji="1" lang="en-US" altLang="zh-CN" sz="2000" dirty="0">
                <a:solidFill>
                  <a:schemeClr val="accent2"/>
                </a:solidFill>
                <a:latin typeface="+mj-lt"/>
                <a:ea typeface="+mj-ea"/>
              </a:rPr>
              <a:t>you for your attention!</a:t>
            </a:r>
            <a:endParaRPr kumimoji="1" lang="zh-CN" altLang="en-US" sz="2000" dirty="0" err="1">
              <a:solidFill>
                <a:schemeClr val="accent2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 dirty="0"/>
              <a:t>Page </a:t>
            </a:r>
            <a:fld id="{2F63C605-4FC6-46DE-BC90-871762EA3F52}" type="slidenum">
              <a:rPr lang="en-SG" smtClean="0"/>
              <a:t>3</a:t>
            </a:fld>
            <a:endParaRPr lang="en-SG" dirty="0"/>
          </a:p>
        </p:txBody>
      </p:sp>
      <p:sp>
        <p:nvSpPr>
          <p:cNvPr id="69" name="文本框 68"/>
          <p:cNvSpPr txBox="1"/>
          <p:nvPr/>
        </p:nvSpPr>
        <p:spPr>
          <a:xfrm>
            <a:off x="6415046" y="1384257"/>
            <a:ext cx="2686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Step 3</a:t>
            </a:r>
          </a:p>
          <a:p>
            <a:r>
              <a:rPr kumimoji="1"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Allusion recognition and explaining</a:t>
            </a:r>
            <a:endParaRPr kumimoji="1"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0" y="1375593"/>
            <a:ext cx="8758429" cy="4773387"/>
            <a:chOff x="0" y="1384257"/>
            <a:chExt cx="8758429" cy="4773387"/>
          </a:xfrm>
        </p:grpSpPr>
        <p:cxnSp>
          <p:nvCxnSpPr>
            <p:cNvPr id="5" name="直线连接符 4"/>
            <p:cNvCxnSpPr/>
            <p:nvPr/>
          </p:nvCxnSpPr>
          <p:spPr>
            <a:xfrm>
              <a:off x="2913063" y="1497026"/>
              <a:ext cx="0" cy="407845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/>
          </p:nvCxnSpPr>
          <p:spPr>
            <a:xfrm>
              <a:off x="6294186" y="1497026"/>
              <a:ext cx="0" cy="407845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圆角矩形 7"/>
            <p:cNvSpPr/>
            <p:nvPr/>
          </p:nvSpPr>
          <p:spPr>
            <a:xfrm>
              <a:off x="1250192" y="2207635"/>
              <a:ext cx="1270442" cy="591707"/>
            </a:xfrm>
            <a:prstGeom prst="roundRect">
              <a:avLst/>
            </a:prstGeom>
            <a:solidFill>
              <a:srgbClr val="4EF553">
                <a:alpha val="30510"/>
              </a:srgbClr>
            </a:solidFill>
            <a:ln w="0"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2" name="图形 11" descr="书籍 轮廓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99302" y="2207635"/>
              <a:ext cx="372219" cy="372219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378908" y="2583898"/>
              <a:ext cx="10527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Collect Poetry data</a:t>
              </a:r>
              <a:endParaRPr kumimoji="1" lang="zh-CN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270047" y="3341363"/>
              <a:ext cx="1270442" cy="63167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03959" y="3757598"/>
              <a:ext cx="8423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Data cleaning</a:t>
              </a:r>
              <a:endParaRPr kumimoji="1" lang="zh-CN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23" name="图形 22" descr="挖掘工具 轮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19157" y="3368667"/>
              <a:ext cx="372219" cy="372219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1289902" y="4441955"/>
              <a:ext cx="1270442" cy="631679"/>
              <a:chOff x="1003411" y="4372759"/>
              <a:chExt cx="1270442" cy="631679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1003411" y="4372759"/>
                <a:ext cx="1270442" cy="631679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pic>
            <p:nvPicPr>
              <p:cNvPr id="26" name="图形 25" descr="男教授 轮廓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49568" y="4372759"/>
                <a:ext cx="378127" cy="378127"/>
              </a:xfrm>
              <a:prstGeom prst="rect">
                <a:avLst/>
              </a:prstGeom>
            </p:spPr>
          </p:pic>
          <p:sp>
            <p:nvSpPr>
              <p:cNvPr id="27" name="文本框 26"/>
              <p:cNvSpPr txBox="1"/>
              <p:nvPr/>
            </p:nvSpPr>
            <p:spPr>
              <a:xfrm>
                <a:off x="1132129" y="4750886"/>
                <a:ext cx="99742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</a:rPr>
                  <a:t>Domain</a:t>
                </a:r>
                <a:r>
                  <a:rPr kumimoji="1" lang="zh-CN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</a:rPr>
                  <a:t>Adaption</a:t>
                </a:r>
                <a:endParaRPr kumimoji="1"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106515" y="1384257"/>
              <a:ext cx="268610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</a:rPr>
                <a:t>Step 1</a:t>
              </a:r>
            </a:p>
            <a:p>
              <a:r>
                <a:rPr kumimoji="1"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Pre-training/Domain adaption based on poetry data and whole-word masking</a:t>
              </a:r>
              <a:endParaRPr kumimoji="1"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3" name="直线箭头连接符 32"/>
            <p:cNvCxnSpPr/>
            <p:nvPr/>
          </p:nvCxnSpPr>
          <p:spPr>
            <a:xfrm>
              <a:off x="1905267" y="2888106"/>
              <a:ext cx="0" cy="391548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/>
            <p:nvPr/>
          </p:nvCxnSpPr>
          <p:spPr>
            <a:xfrm>
              <a:off x="1905267" y="4053360"/>
              <a:ext cx="0" cy="331951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47654" y="2178961"/>
              <a:ext cx="12988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The dataset has over 29,000 Chines ancient poetries. We randomly choose 2,900(10%) and cover all the dynasties.</a:t>
              </a:r>
              <a:endPara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8712" y="3377710"/>
              <a:ext cx="1298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Some of the poetry is too long, over 256 tokens, and will be truncated to 256.</a:t>
              </a:r>
              <a:endPara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0" y="4446702"/>
              <a:ext cx="1365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Use whole-word-masking to do MLM pretraining task on</a:t>
              </a:r>
              <a:r>
                <a:rPr kumimoji="1" lang="zh-CN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Bert-Chinese-uncased</a:t>
              </a:r>
              <a:endPara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4479585" y="2207635"/>
              <a:ext cx="1270442" cy="591707"/>
            </a:xfrm>
            <a:prstGeom prst="roundRect">
              <a:avLst/>
            </a:prstGeom>
            <a:solidFill>
              <a:srgbClr val="4EF553">
                <a:alpha val="30510"/>
              </a:srgbClr>
            </a:solidFill>
            <a:ln>
              <a:solidFill>
                <a:schemeClr val="accent1">
                  <a:lumMod val="20000"/>
                  <a:lumOff val="8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063922" y="1384257"/>
              <a:ext cx="268610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</a:rPr>
                <a:t>Step 2</a:t>
              </a:r>
            </a:p>
            <a:p>
              <a:r>
                <a:rPr kumimoji="1"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Transfer deploying based on ancient Chinese Translation models.</a:t>
              </a:r>
              <a:endParaRPr kumimoji="1"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46" name="图形 45" descr="从云中下载 轮廓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32043" y="2178961"/>
              <a:ext cx="365525" cy="365525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4588444" y="2547527"/>
              <a:ext cx="10527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Down</a:t>
              </a:r>
              <a:r>
                <a:rPr kumimoji="1"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stream</a:t>
              </a:r>
              <a:r>
                <a:rPr kumimoji="1"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task</a:t>
              </a:r>
              <a:endParaRPr kumimoji="1" lang="zh-CN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4525435" y="4475663"/>
              <a:ext cx="1270442" cy="63167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50" name="图形 49" descr="字幕 轮廓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86204" y="4486129"/>
              <a:ext cx="457200" cy="457200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4689097" y="4880305"/>
              <a:ext cx="10205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Poetry</a:t>
              </a:r>
              <a:r>
                <a:rPr kumimoji="1"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explaining</a:t>
              </a:r>
              <a:endParaRPr kumimoji="1" lang="zh-CN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4472509" y="3341363"/>
              <a:ext cx="1270442" cy="63167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56" name="图形 55" descr="箭头循环 轮廓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39516" y="3279654"/>
              <a:ext cx="508490" cy="508490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/>
          </p:nvSpPr>
          <p:spPr>
            <a:xfrm>
              <a:off x="4886204" y="3757598"/>
              <a:ext cx="4595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GPT2</a:t>
              </a:r>
              <a:endParaRPr kumimoji="1" lang="zh-CN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1289902" y="5525965"/>
              <a:ext cx="1270442" cy="63167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60" name="图形 59" descr="算盘 轮廓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754178" y="5542547"/>
              <a:ext cx="341888" cy="341888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1330544" y="5901017"/>
              <a:ext cx="11494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Bert-poetry-</a:t>
              </a:r>
              <a:r>
                <a:rPr kumimoji="1" lang="en-US" altLang="zh-CN" sz="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wwm</a:t>
              </a:r>
              <a:endParaRPr kumimoji="1" lang="zh-CN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62" name="直线箭头连接符 61"/>
            <p:cNvCxnSpPr/>
            <p:nvPr/>
          </p:nvCxnSpPr>
          <p:spPr>
            <a:xfrm>
              <a:off x="1909205" y="5107342"/>
              <a:ext cx="0" cy="331951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>
              <a:endCxn id="52" idx="3"/>
            </p:cNvCxnSpPr>
            <p:nvPr/>
          </p:nvCxnSpPr>
          <p:spPr>
            <a:xfrm flipV="1">
              <a:off x="2727016" y="3657203"/>
              <a:ext cx="3015935" cy="2227232"/>
            </a:xfrm>
            <a:prstGeom prst="bentConnector3">
              <a:avLst>
                <a:gd name="adj1" fmla="val 107580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/>
            <p:cNvCxnSpPr/>
            <p:nvPr/>
          </p:nvCxnSpPr>
          <p:spPr>
            <a:xfrm>
              <a:off x="5114804" y="2888106"/>
              <a:ext cx="0" cy="391548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/>
            <p:nvPr/>
          </p:nvCxnSpPr>
          <p:spPr>
            <a:xfrm>
              <a:off x="5114804" y="4053360"/>
              <a:ext cx="0" cy="391548"/>
            </a:xfrm>
            <a:prstGeom prst="straightConnector1">
              <a:avLst/>
            </a:prstGeom>
            <a:ln w="12700">
              <a:solidFill>
                <a:schemeClr val="accent2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2982864" y="2171828"/>
              <a:ext cx="1298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The poetry and ancient Chinese are both structured words and somewhat similar</a:t>
              </a:r>
              <a:endPara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005597" y="3277334"/>
              <a:ext cx="129888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Use the encoder from self-trained Bert based on poetry dataset will unsure the better decoder ability</a:t>
              </a:r>
              <a:endPara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7473568" y="2207635"/>
              <a:ext cx="1270442" cy="591707"/>
            </a:xfrm>
            <a:prstGeom prst="roundRect">
              <a:avLst/>
            </a:prstGeom>
            <a:solidFill>
              <a:srgbClr val="4EF553">
                <a:alpha val="30510"/>
              </a:srgbClr>
            </a:solidFill>
            <a:ln>
              <a:solidFill>
                <a:schemeClr val="accent1">
                  <a:lumMod val="20000"/>
                  <a:lumOff val="8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72" name="图形 71" descr="放大镜 轮廓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80726" y="2188091"/>
              <a:ext cx="311012" cy="311012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7650922" y="2538493"/>
              <a:ext cx="10527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Allusion</a:t>
              </a:r>
              <a:r>
                <a:rPr kumimoji="1"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matching</a:t>
              </a:r>
              <a:endParaRPr kumimoji="1" lang="zh-CN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355063" y="2205752"/>
              <a:ext cx="1298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Find/extract the allusion from poetry</a:t>
              </a:r>
              <a:endPara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7456457" y="3391575"/>
              <a:ext cx="1270442" cy="63167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52073" y="3477549"/>
              <a:ext cx="738334" cy="310877"/>
            </a:xfrm>
            <a:prstGeom prst="rect">
              <a:avLst/>
            </a:prstGeom>
          </p:spPr>
        </p:pic>
        <p:sp>
          <p:nvSpPr>
            <p:cNvPr id="80" name="文本框 79"/>
            <p:cNvSpPr txBox="1"/>
            <p:nvPr/>
          </p:nvSpPr>
          <p:spPr>
            <a:xfrm>
              <a:off x="7940139" y="3838357"/>
              <a:ext cx="4595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API</a:t>
              </a:r>
              <a:endParaRPr kumimoji="1" lang="zh-CN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3" name="肘形连接符 102"/>
            <p:cNvCxnSpPr>
              <a:stCxn id="58" idx="2"/>
              <a:endCxn id="70" idx="3"/>
            </p:cNvCxnSpPr>
            <p:nvPr/>
          </p:nvCxnSpPr>
          <p:spPr>
            <a:xfrm rot="5400000" flipH="1" flipV="1">
              <a:off x="3507488" y="921123"/>
              <a:ext cx="3654155" cy="6818887"/>
            </a:xfrm>
            <a:prstGeom prst="bentConnector4">
              <a:avLst>
                <a:gd name="adj1" fmla="val -6256"/>
                <a:gd name="adj2" fmla="val 103352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/>
            <p:cNvCxnSpPr/>
            <p:nvPr/>
          </p:nvCxnSpPr>
          <p:spPr>
            <a:xfrm>
              <a:off x="8136232" y="2914075"/>
              <a:ext cx="0" cy="391548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/>
            <p:cNvSpPr txBox="1"/>
            <p:nvPr/>
          </p:nvSpPr>
          <p:spPr>
            <a:xfrm>
              <a:off x="6296954" y="3223418"/>
              <a:ext cx="129888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Use</a:t>
              </a:r>
              <a:r>
                <a:rPr kumimoji="1" lang="zh-CN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ChatGPT</a:t>
              </a:r>
              <a:r>
                <a:rPr kumimoji="1" lang="zh-CN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to explain the allusion we extracted</a:t>
              </a:r>
              <a:endPara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109" name="图形 108" descr="网络图 轮廓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80726" y="4512479"/>
              <a:ext cx="353465" cy="353465"/>
            </a:xfrm>
            <a:prstGeom prst="rect">
              <a:avLst/>
            </a:prstGeom>
          </p:spPr>
        </p:pic>
        <p:sp>
          <p:nvSpPr>
            <p:cNvPr id="110" name="圆角矩形 109"/>
            <p:cNvSpPr/>
            <p:nvPr/>
          </p:nvSpPr>
          <p:spPr>
            <a:xfrm>
              <a:off x="7487987" y="4475662"/>
              <a:ext cx="1270442" cy="63167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36000"/>
              </a:schemeClr>
            </a:solidFill>
            <a:ln>
              <a:solidFill>
                <a:schemeClr val="accent1">
                  <a:lumMod val="20000"/>
                  <a:lumOff val="8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7620937" y="4887432"/>
              <a:ext cx="10205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Complete</a:t>
              </a:r>
              <a:r>
                <a:rPr kumimoji="1"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System</a:t>
              </a:r>
              <a:endParaRPr kumimoji="1" lang="zh-CN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3" name="直线箭头连接符 112"/>
            <p:cNvCxnSpPr/>
            <p:nvPr/>
          </p:nvCxnSpPr>
          <p:spPr>
            <a:xfrm>
              <a:off x="5826782" y="4792517"/>
              <a:ext cx="1629675" cy="0"/>
            </a:xfrm>
            <a:prstGeom prst="straightConnector1">
              <a:avLst/>
            </a:prstGeom>
            <a:ln w="15875" cmpd="dbl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箭头连接符 116"/>
            <p:cNvCxnSpPr/>
            <p:nvPr/>
          </p:nvCxnSpPr>
          <p:spPr>
            <a:xfrm>
              <a:off x="8131196" y="4094689"/>
              <a:ext cx="7356" cy="340084"/>
            </a:xfrm>
            <a:prstGeom prst="straightConnector1">
              <a:avLst/>
            </a:prstGeom>
            <a:ln w="15875" cmpd="dbl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/>
            <p:cNvSpPr txBox="1"/>
            <p:nvPr/>
          </p:nvSpPr>
          <p:spPr>
            <a:xfrm>
              <a:off x="6660028" y="5273317"/>
              <a:ext cx="12988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One for Two</a:t>
              </a:r>
              <a:endParaRPr kumimoji="1"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Whole Word Masking - Poetry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4</a:t>
            </a:fld>
            <a:endParaRPr lang="en-SG" dirty="0"/>
          </a:p>
        </p:txBody>
      </p:sp>
      <p:sp>
        <p:nvSpPr>
          <p:cNvPr id="4" name="文本框 3"/>
          <p:cNvSpPr txBox="1"/>
          <p:nvPr/>
        </p:nvSpPr>
        <p:spPr>
          <a:xfrm>
            <a:off x="628650" y="130703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Mask language modeling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40676" y="1307037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Whole word masking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4141" y="2223832"/>
            <a:ext cx="411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“The S in ISS stands for study plus study.”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2235" y="2223832"/>
            <a:ext cx="435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“The S in IS##S stands for study plus study.”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4141" y="329403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“The”, “S”, “in”, “IS”, “S” ,”stands” ,</a:t>
            </a: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”for” ,”study”, “plus” ,“study.”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3402" y="3294029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“The”, “S”, “in”, “IS”, “##S” ,”stands” ,</a:t>
            </a: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”for” ,”study”, “plus” ,“study.”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41604" y="3116548"/>
            <a:ext cx="964095" cy="586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120349" y="3087244"/>
            <a:ext cx="964095" cy="586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4141" y="4641227"/>
            <a:ext cx="409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“The”, “S”, “in”, [MASK], “S” ,”stands” ,</a:t>
            </a: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”for” ,”study”, “plus” ,“study.”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17174" y="4570284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“The”, “S”, “in”, [MASK], “##S” ,”stands” ,</a:t>
            </a: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”for” ,”study”, “plus” ,“study.”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72000" y="5680076"/>
            <a:ext cx="4583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“The”, “S”, “in”, [MASK], [MASK] ,”stands” ,</a:t>
            </a: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”for” ,”study”, “plus” ,“study.”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4550134" y="1676369"/>
            <a:ext cx="21866" cy="361118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037522" y="4570284"/>
            <a:ext cx="1046922" cy="4688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182140" y="5609133"/>
            <a:ext cx="1938129" cy="4688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43609" y="5680076"/>
            <a:ext cx="2504661" cy="531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84884" y="5761350"/>
            <a:ext cx="24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Model Prediction Target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 flipV="1">
            <a:off x="2502137" y="4893449"/>
            <a:ext cx="191367" cy="77561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21" idx="3"/>
          </p:cNvCxnSpPr>
          <p:nvPr/>
        </p:nvCxnSpPr>
        <p:spPr>
          <a:xfrm flipV="1">
            <a:off x="3514973" y="5843560"/>
            <a:ext cx="2865949" cy="10245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墨迹 14"/>
              <p14:cNvContentPartPr/>
              <p14:nvPr/>
            </p14:nvContentPartPr>
            <p14:xfrm>
              <a:off x="-1346447" y="3055539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"/>
            </p:blipFill>
            <p:spPr>
              <a:xfrm>
                <a:off x="-1346447" y="3055539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Whole Word Masking - Poetry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5</a:t>
            </a:fld>
            <a:endParaRPr lang="en-SG" dirty="0"/>
          </a:p>
        </p:txBody>
      </p:sp>
      <p:sp>
        <p:nvSpPr>
          <p:cNvPr id="5" name="文本框 4"/>
          <p:cNvSpPr txBox="1"/>
          <p:nvPr/>
        </p:nvSpPr>
        <p:spPr>
          <a:xfrm>
            <a:off x="4572000" y="4327180"/>
            <a:ext cx="414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庄生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 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晓梦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 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 ”</a:t>
            </a:r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[MASK]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”,”[MASK]”</a:t>
            </a:r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…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155" y="1113380"/>
            <a:ext cx="354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“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生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晓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梦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蝴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蝶</a:t>
            </a:r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“….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2746428"/>
            <a:ext cx="1769165" cy="7951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283590" y="2971628"/>
            <a:ext cx="17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Tokenizer/Model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3836504" y="1987826"/>
            <a:ext cx="1411357" cy="5665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3560498" y="3745270"/>
            <a:ext cx="981684" cy="5583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72000" y="2349564"/>
            <a:ext cx="396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- The word meaning has been </a:t>
            </a:r>
            <a:r>
              <a:rPr kumimoji="1" lang="en-US" altLang="zh-CN" dirty="0">
                <a:solidFill>
                  <a:schemeClr val="accent1"/>
                </a:solidFill>
                <a:latin typeface="Times New Roman" panose="02020603050405020304" pitchFamily="18" charset="0"/>
              </a:rPr>
              <a:t>segmented</a:t>
            </a:r>
            <a:endParaRPr kumimoji="1" lang="zh-CN" altLang="en-US" dirty="0" err="1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" name="图形 14" descr="疲惫的脸轮廓 轮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0590" y="2261696"/>
            <a:ext cx="457200" cy="457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572000" y="4887356"/>
            <a:ext cx="374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- The word meaning has been </a:t>
            </a:r>
            <a:r>
              <a:rPr kumimoji="1"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reserved</a:t>
            </a:r>
            <a:endParaRPr kumimoji="1" lang="zh-CN" altLang="en-US" dirty="0" err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8" name="图形 17" descr="微笑的脸轮廓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197" y="4799488"/>
            <a:ext cx="457200" cy="4572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28919" y="5716794"/>
            <a:ext cx="2224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6"/>
              </a:rPr>
              <a:t>Link to dos of LTP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1284882" y="4434646"/>
            <a:ext cx="998030" cy="9980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8919" y="3111727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庄生晓梦迷蝴蝶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6959" y="4799488"/>
            <a:ext cx="5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LTP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5" name="直线箭头连接符 24"/>
          <p:cNvCxnSpPr/>
          <p:nvPr/>
        </p:nvCxnSpPr>
        <p:spPr>
          <a:xfrm flipV="1">
            <a:off x="2282912" y="3745270"/>
            <a:ext cx="1136149" cy="6742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481953" y="571679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HIT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8" name="直线箭头连接符 27"/>
          <p:cNvCxnSpPr/>
          <p:nvPr/>
        </p:nvCxnSpPr>
        <p:spPr>
          <a:xfrm flipH="1" flipV="1">
            <a:off x="2453809" y="5256688"/>
            <a:ext cx="965252" cy="64477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72155" y="1601312"/>
            <a:ext cx="442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“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”,”[MASK]”,”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晓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梦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”,”[MASK]”,”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蝶</a:t>
            </a:r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“….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72000" y="3767004"/>
            <a:ext cx="299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庄生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 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晓梦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 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”, ”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蝴蝶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”</a:t>
            </a:r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…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Pre-Training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6</a:t>
            </a:fld>
            <a:endParaRPr lang="en-SG" dirty="0"/>
          </a:p>
        </p:txBody>
      </p:sp>
      <p:sp>
        <p:nvSpPr>
          <p:cNvPr id="4" name="文本框 3"/>
          <p:cNvSpPr txBox="1"/>
          <p:nvPr/>
        </p:nvSpPr>
        <p:spPr>
          <a:xfrm>
            <a:off x="628650" y="1203415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Data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set: 2,900 poetries(10%of the total poetry dataset)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650" y="1713624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MLM ratio: 15%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650" y="2223833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Masking strategy: Use “[MASK]” to replace “XXX”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650" y="2734042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Truncation: True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8650" y="3244251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Max Length: 128/256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1537" y="3754460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Batch: 1/2/4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1537" y="4264669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Epoch: 5/10/50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537" y="4774878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Time cost: 30-50 min/epoch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1537" y="5203763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Loss: Cross-entropy loss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537" y="5663886"/>
            <a:ext cx="54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Metric: Loss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09780" y="3203589"/>
            <a:ext cx="184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Initial Lr: 2e-5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09779" y="3694908"/>
            <a:ext cx="227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Vocab size: 21128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Visualized demonstrations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7</a:t>
            </a:fld>
            <a:endParaRPr lang="en-SG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417444" y="2097060"/>
          <a:ext cx="8557593" cy="158959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50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6358">
                <a:tc>
                  <a:txBody>
                    <a:bodyPr/>
                    <a:lstStyle/>
                    <a:p>
                      <a:pPr algn="ctr"/>
                      <a:endParaRPr lang="zh-CN" altLang="en-US" baseline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DRCD</a:t>
                      </a:r>
                    </a:p>
                    <a:p>
                      <a:pPr algn="ctr"/>
                      <a:r>
                        <a:rPr lang="en-US" altLang="zh-CN" baseline="0" dirty="0"/>
                        <a:t>EM/F1</a:t>
                      </a:r>
                      <a:endParaRPr lang="zh-CN" alt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CJRC</a:t>
                      </a:r>
                    </a:p>
                    <a:p>
                      <a:pPr algn="ctr"/>
                      <a:r>
                        <a:rPr lang="en-US" altLang="zh-CN" baseline="0" dirty="0"/>
                        <a:t>EM/F1</a:t>
                      </a:r>
                      <a:endParaRPr lang="zh-CN" alt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XNLI</a:t>
                      </a:r>
                    </a:p>
                    <a:p>
                      <a:pPr algn="ctr"/>
                      <a:r>
                        <a:rPr lang="en-US" altLang="zh-CN" baseline="0" dirty="0"/>
                        <a:t>Accuracy</a:t>
                      </a:r>
                      <a:endParaRPr lang="zh-CN" alt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ChnSentiCorp</a:t>
                      </a:r>
                    </a:p>
                    <a:p>
                      <a:pPr algn="ctr"/>
                      <a:r>
                        <a:rPr lang="en-US" altLang="zh-CN" baseline="0" dirty="0"/>
                        <a:t>Accuracy</a:t>
                      </a:r>
                      <a:endParaRPr lang="zh-CN" alt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20">
                <a:tc>
                  <a:txBody>
                    <a:bodyPr/>
                    <a:lstStyle/>
                    <a:p>
                      <a:r>
                        <a:rPr lang="en-US" altLang="zh-CN" dirty="0"/>
                        <a:t>Bert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82.2/89.2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55.1/75.2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95.0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20">
                <a:tc>
                  <a:txBody>
                    <a:bodyPr/>
                    <a:lstStyle/>
                    <a:p>
                      <a:r>
                        <a:rPr lang="en-US" altLang="zh-CN" dirty="0"/>
                        <a:t>Bert-</a:t>
                      </a:r>
                      <a:r>
                        <a:rPr lang="en-US" altLang="zh-CN" dirty="0" err="1"/>
                        <a:t>wwm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baseline="0" dirty="0">
                          <a:effectLst/>
                        </a:rPr>
                        <a:t>82.8/89.7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baseline="0" dirty="0"/>
                        <a:t>55.1/75.4</a:t>
                      </a:r>
                      <a:endParaRPr lang="zh-CN" altLang="en-US" b="1" i="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baseline="0" dirty="0"/>
                        <a:t>78.2</a:t>
                      </a:r>
                      <a:endParaRPr lang="zh-CN" altLang="en-US" b="1" i="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baseline="0" dirty="0"/>
                        <a:t>95.4</a:t>
                      </a:r>
                      <a:endParaRPr lang="zh-CN" altLang="en-US" b="1" i="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7444" y="4047993"/>
            <a:ext cx="3653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* These are some Chinese NLP tasks.</a:t>
            </a:r>
          </a:p>
          <a:p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444" y="4582055"/>
            <a:ext cx="7035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* Thanks to Dr. Cui, this comparison data is from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hlinkClick r:id="rId2"/>
              </a:rPr>
              <a:t>him and his colleagues. 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  <a:p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Visualized demonstrations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8</a:t>
            </a:fld>
            <a:endParaRPr lang="en-SG" dirty="0"/>
          </a:p>
        </p:txBody>
      </p:sp>
      <p:sp>
        <p:nvSpPr>
          <p:cNvPr id="16" name="文本框 15"/>
          <p:cNvSpPr txBox="1"/>
          <p:nvPr/>
        </p:nvSpPr>
        <p:spPr>
          <a:xfrm>
            <a:off x="2563394" y="5614370"/>
            <a:ext cx="5609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Distance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gets longer in words that are unusual in poetries.</a:t>
            </a: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Distance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gets shorter in words picked from poetries.</a:t>
            </a: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T-SNE[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hlinkClick r:id="rId2"/>
              </a:rPr>
              <a:t>Link to it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]</a:t>
            </a:r>
            <a:endParaRPr kumimoji="1" lang="zh-CN" altLang="en-US" dirty="0" err="1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620147" y="1059097"/>
            <a:ext cx="3852232" cy="3852232"/>
            <a:chOff x="4620147" y="1059097"/>
            <a:chExt cx="3852232" cy="3852232"/>
          </a:xfrm>
        </p:grpSpPr>
        <p:pic>
          <p:nvPicPr>
            <p:cNvPr id="27" name="图片 26" descr="图表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147" y="1059097"/>
              <a:ext cx="3852232" cy="385223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6615485" y="3150705"/>
              <a:ext cx="214685" cy="69772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794696" y="3228230"/>
              <a:ext cx="550445" cy="50888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36507" y="1059097"/>
            <a:ext cx="3852232" cy="3852232"/>
            <a:chOff x="536507" y="1059097"/>
            <a:chExt cx="3852232" cy="3852232"/>
          </a:xfrm>
        </p:grpSpPr>
        <p:pic>
          <p:nvPicPr>
            <p:cNvPr id="29" name="图片 28" descr="图表, 散点图&#10;&#10;描述已自动生成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07" y="1059097"/>
              <a:ext cx="3852232" cy="3852232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2838616" y="1796995"/>
              <a:ext cx="341906" cy="2703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563394" y="2375694"/>
              <a:ext cx="211612" cy="172717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7" name="直线箭头连接符 36"/>
          <p:cNvCxnSpPr/>
          <p:nvPr/>
        </p:nvCxnSpPr>
        <p:spPr>
          <a:xfrm>
            <a:off x="2918129" y="3315694"/>
            <a:ext cx="2711394" cy="198783"/>
          </a:xfrm>
          <a:prstGeom prst="straightConnector1">
            <a:avLst/>
          </a:prstGeom>
          <a:ln w="15875">
            <a:solidFill>
              <a:srgbClr val="C0008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3240550" y="1925820"/>
            <a:ext cx="3305713" cy="1224885"/>
          </a:xfrm>
          <a:prstGeom prst="straightConnector1">
            <a:avLst/>
          </a:prstGeom>
          <a:ln w="15875">
            <a:solidFill>
              <a:srgbClr val="C0008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100782" y="4732604"/>
            <a:ext cx="292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Bert </a:t>
            </a: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+ CN Wikipedia+ MLM/NSP</a:t>
            </a:r>
            <a:endParaRPr kumimoji="1"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64982" y="4732604"/>
            <a:ext cx="2655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Bert-base-Chinese </a:t>
            </a:r>
          </a:p>
          <a:p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+ 2,900 poetries + WWM</a:t>
            </a:r>
            <a:endParaRPr kumimoji="1" lang="zh-CN" altLang="en-US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Domain Adaption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r>
              <a:rPr lang="en-SG"/>
              <a:t>Page </a:t>
            </a:r>
            <a:fld id="{2F63C605-4FC6-46DE-BC90-871762EA3F52}" type="slidenum">
              <a:rPr lang="en-SG" smtClean="0"/>
              <a:t>9</a:t>
            </a:fld>
            <a:endParaRPr lang="en-SG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594074" y="1079026"/>
            <a:ext cx="2280561" cy="2998880"/>
            <a:chOff x="5594074" y="1079026"/>
            <a:chExt cx="2280561" cy="2998880"/>
          </a:xfrm>
        </p:grpSpPr>
        <p:sp>
          <p:nvSpPr>
            <p:cNvPr id="4" name="圆角矩形 3"/>
            <p:cNvSpPr/>
            <p:nvPr/>
          </p:nvSpPr>
          <p:spPr>
            <a:xfrm>
              <a:off x="5594076" y="1079026"/>
              <a:ext cx="2216426" cy="42738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701854" y="1154217"/>
              <a:ext cx="20008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bert.embeddings.position_ids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594075" y="1781319"/>
              <a:ext cx="2216426" cy="42738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11659" y="1870697"/>
              <a:ext cx="1804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Word.embeddings.weight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594074" y="2502230"/>
              <a:ext cx="2216426" cy="42738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94074" y="2584803"/>
              <a:ext cx="22805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layer.0.attention.self.query.weight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594074" y="3650523"/>
              <a:ext cx="2216426" cy="42738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94074" y="3725714"/>
              <a:ext cx="2150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layer.11.output.LayerNorm.bias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9" name="直线箭头连接符 18"/>
            <p:cNvCxnSpPr>
              <a:stCxn id="4" idx="2"/>
              <a:endCxn id="11" idx="0"/>
            </p:cNvCxnSpPr>
            <p:nvPr/>
          </p:nvCxnSpPr>
          <p:spPr>
            <a:xfrm flipH="1">
              <a:off x="6702288" y="1506409"/>
              <a:ext cx="1" cy="27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>
              <a:stCxn id="11" idx="2"/>
              <a:endCxn id="12" idx="0"/>
            </p:cNvCxnSpPr>
            <p:nvPr/>
          </p:nvCxnSpPr>
          <p:spPr>
            <a:xfrm flipH="1">
              <a:off x="6702287" y="2208702"/>
              <a:ext cx="1" cy="293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>
              <a:stCxn id="12" idx="2"/>
              <a:endCxn id="13" idx="0"/>
            </p:cNvCxnSpPr>
            <p:nvPr/>
          </p:nvCxnSpPr>
          <p:spPr>
            <a:xfrm>
              <a:off x="6702287" y="2929613"/>
              <a:ext cx="0" cy="7209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右大括号 40"/>
          <p:cNvSpPr/>
          <p:nvPr/>
        </p:nvSpPr>
        <p:spPr>
          <a:xfrm>
            <a:off x="2909211" y="2584803"/>
            <a:ext cx="104833" cy="127941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135462" y="3028955"/>
            <a:ext cx="21018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Other</a:t>
            </a:r>
            <a:r>
              <a:rPr kumimoji="1"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Layers(weight,bias…)</a:t>
            </a:r>
            <a:endParaRPr kumimoji="1" lang="zh-CN" altLang="en-US" sz="13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左大括号 42"/>
          <p:cNvSpPr/>
          <p:nvPr/>
        </p:nvSpPr>
        <p:spPr>
          <a:xfrm>
            <a:off x="5317435" y="2663687"/>
            <a:ext cx="159026" cy="120052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595539" y="1079026"/>
            <a:ext cx="2313672" cy="4882429"/>
            <a:chOff x="595539" y="1079026"/>
            <a:chExt cx="2313672" cy="4882429"/>
          </a:xfrm>
        </p:grpSpPr>
        <p:sp>
          <p:nvSpPr>
            <p:cNvPr id="30" name="圆角矩形 29"/>
            <p:cNvSpPr/>
            <p:nvPr/>
          </p:nvSpPr>
          <p:spPr>
            <a:xfrm>
              <a:off x="628652" y="1079026"/>
              <a:ext cx="2216426" cy="42738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36430" y="1154217"/>
              <a:ext cx="20008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bert.embeddings.position_ids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628651" y="1781319"/>
              <a:ext cx="2216426" cy="42738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6235" y="1870697"/>
              <a:ext cx="1804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Word.embeddings.weight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628650" y="2502230"/>
              <a:ext cx="2216426" cy="42738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8650" y="2584803"/>
              <a:ext cx="22805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layer.0.attention.self.query.weight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628650" y="3650523"/>
              <a:ext cx="2216426" cy="42738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8650" y="3725714"/>
              <a:ext cx="2150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layer.11.output.LayerNorm.bias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8" name="直线箭头连接符 37"/>
            <p:cNvCxnSpPr>
              <a:stCxn id="30" idx="2"/>
              <a:endCxn id="32" idx="0"/>
            </p:cNvCxnSpPr>
            <p:nvPr/>
          </p:nvCxnSpPr>
          <p:spPr>
            <a:xfrm flipH="1">
              <a:off x="1736864" y="1506409"/>
              <a:ext cx="1" cy="27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>
              <a:stCxn id="32" idx="2"/>
              <a:endCxn id="34" idx="0"/>
            </p:cNvCxnSpPr>
            <p:nvPr/>
          </p:nvCxnSpPr>
          <p:spPr>
            <a:xfrm flipH="1">
              <a:off x="1736863" y="2208702"/>
              <a:ext cx="1" cy="293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34" idx="2"/>
              <a:endCxn id="36" idx="0"/>
            </p:cNvCxnSpPr>
            <p:nvPr/>
          </p:nvCxnSpPr>
          <p:spPr>
            <a:xfrm>
              <a:off x="1736863" y="2929613"/>
              <a:ext cx="0" cy="7209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圆角矩形 43"/>
            <p:cNvSpPr/>
            <p:nvPr/>
          </p:nvSpPr>
          <p:spPr>
            <a:xfrm>
              <a:off x="595539" y="4421181"/>
              <a:ext cx="2216426" cy="42738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19911" y="4511713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cls.predictions.bias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595539" y="5534072"/>
              <a:ext cx="2216426" cy="42738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36430" y="5633985"/>
              <a:ext cx="18866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cls.predictions.decoder.bias</a:t>
              </a:r>
              <a:endParaRPr kumimoji="1" lang="zh-CN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0" name="直线箭头连接符 49"/>
            <p:cNvCxnSpPr/>
            <p:nvPr/>
          </p:nvCxnSpPr>
          <p:spPr>
            <a:xfrm>
              <a:off x="1727772" y="4848564"/>
              <a:ext cx="0" cy="72091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/>
            <p:nvPr/>
          </p:nvCxnSpPr>
          <p:spPr>
            <a:xfrm flipH="1">
              <a:off x="1694504" y="4098875"/>
              <a:ext cx="1" cy="293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右大括号 51"/>
          <p:cNvSpPr/>
          <p:nvPr/>
        </p:nvSpPr>
        <p:spPr>
          <a:xfrm>
            <a:off x="2831116" y="4634872"/>
            <a:ext cx="222289" cy="1119885"/>
          </a:xfrm>
          <a:prstGeom prst="rightBrace">
            <a:avLst>
              <a:gd name="adj1" fmla="val 8333"/>
              <a:gd name="adj2" fmla="val 51748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986694" y="6128573"/>
            <a:ext cx="31325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Layers for ML Task (classification format)</a:t>
            </a:r>
            <a:endParaRPr kumimoji="1" lang="zh-CN" altLang="en-US" sz="13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8" name="肘形连接符 57"/>
          <p:cNvCxnSpPr>
            <a:endCxn id="53" idx="0"/>
          </p:cNvCxnSpPr>
          <p:nvPr/>
        </p:nvCxnSpPr>
        <p:spPr>
          <a:xfrm rot="16200000" flipH="1">
            <a:off x="2884448" y="5460032"/>
            <a:ext cx="919554" cy="417527"/>
          </a:xfrm>
          <a:prstGeom prst="bentConnector3">
            <a:avLst>
              <a:gd name="adj1" fmla="val -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左大括号 58"/>
          <p:cNvSpPr/>
          <p:nvPr/>
        </p:nvSpPr>
        <p:spPr>
          <a:xfrm>
            <a:off x="128210" y="1154217"/>
            <a:ext cx="299173" cy="4756767"/>
          </a:xfrm>
          <a:prstGeom prst="lef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0" name="右大括号 59"/>
          <p:cNvSpPr/>
          <p:nvPr/>
        </p:nvSpPr>
        <p:spPr>
          <a:xfrm>
            <a:off x="7986317" y="1079026"/>
            <a:ext cx="292979" cy="2923687"/>
          </a:xfrm>
          <a:prstGeom prst="righ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8225459" y="2169305"/>
            <a:ext cx="104067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For </a:t>
            </a:r>
          </a:p>
          <a:p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downstream </a:t>
            </a:r>
          </a:p>
          <a:p>
            <a:r>
              <a:rPr kumimoji="1"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task</a:t>
            </a:r>
            <a:endParaRPr kumimoji="1" lang="zh-CN" altLang="en-US" sz="13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33604" y="756135"/>
            <a:ext cx="17540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BertforMaskedLM</a:t>
            </a:r>
            <a:endParaRPr kumimoji="1" lang="zh-CN" altLang="en-US" sz="1500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118384" y="699106"/>
            <a:ext cx="11336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BertfModel</a:t>
            </a:r>
            <a:endParaRPr kumimoji="1" lang="zh-CN" altLang="en-US" sz="1500" b="1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66" name="图形 65" descr="剪刀 纯色填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190" y="4633820"/>
            <a:ext cx="914400" cy="91440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4987035" y="4879235"/>
            <a:ext cx="4028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We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only need word representation ability of Bert after pre-training, but we don’t want to do same task (token guessing).</a:t>
            </a:r>
            <a:endParaRPr kumimoji="1" lang="zh-CN" altLang="en-US" sz="1400" dirty="0" err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墨迹 19"/>
              <p14:cNvContentPartPr/>
              <p14:nvPr/>
            </p14:nvContentPartPr>
            <p14:xfrm>
              <a:off x="-1147367" y="-62781"/>
              <a:ext cx="36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5"/>
            </p:blipFill>
            <p:spPr>
              <a:xfrm>
                <a:off x="-1147367" y="-62781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OOTER" val="No"/>
  <p:tag name="COMMONDATA" val="eyJoZGlkIjoiOThhMGNlYjM2NDI3M2Y3ZjdjNmFiMTAwZmE0NDcwMTQifQ=="/>
  <p:tag name="KSO_WPP_MARK_KEY" val="8f666dd2-9b6c-424f-ac7c-185aff1cd9c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73F7E"/>
      </a:accent1>
      <a:accent2>
        <a:srgbClr val="F58220"/>
      </a:accent2>
      <a:accent3>
        <a:srgbClr val="404040"/>
      </a:accent3>
      <a:accent4>
        <a:srgbClr val="33BBBC"/>
      </a:accent4>
      <a:accent5>
        <a:srgbClr val="7F7F7F"/>
      </a:accent5>
      <a:accent6>
        <a:srgbClr val="FFFFFF"/>
      </a:accent6>
      <a:hlink>
        <a:srgbClr val="173F7E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1282</Words>
  <Application>Microsoft Macintosh PowerPoint</Application>
  <PresentationFormat>全屏显示(4:3)</PresentationFormat>
  <Paragraphs>266</Paragraphs>
  <Slides>21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-apple-system</vt:lpstr>
      <vt:lpstr>华文楷体</vt:lpstr>
      <vt:lpstr>Kaiti SC</vt:lpstr>
      <vt:lpstr>Arial</vt:lpstr>
      <vt:lpstr>Calibri</vt:lpstr>
      <vt:lpstr>Times New Roman</vt:lpstr>
      <vt:lpstr>1_Theme1</vt:lpstr>
      <vt:lpstr>A Chinese Traditional Poetry Analyzing System Based on Deep Learning</vt:lpstr>
      <vt:lpstr>Background</vt:lpstr>
      <vt:lpstr>Outline</vt:lpstr>
      <vt:lpstr>Whole Word Masking - Poetry</vt:lpstr>
      <vt:lpstr>Whole Word Masking - Poetry</vt:lpstr>
      <vt:lpstr>Pre-Training</vt:lpstr>
      <vt:lpstr>Some Visualized demonstrations</vt:lpstr>
      <vt:lpstr>Some Visualized demonstrations</vt:lpstr>
      <vt:lpstr>Domain Adaption</vt:lpstr>
      <vt:lpstr>Ancient Chinese Translation model</vt:lpstr>
      <vt:lpstr>Data and Training</vt:lpstr>
      <vt:lpstr>Hyper-Parameters</vt:lpstr>
      <vt:lpstr>Evaluation - BLEU</vt:lpstr>
      <vt:lpstr>Similarities</vt:lpstr>
      <vt:lpstr>Allusion recognition</vt:lpstr>
      <vt:lpstr>Allusion recognition</vt:lpstr>
      <vt:lpstr>Allusion recognition</vt:lpstr>
      <vt:lpstr>Allusion recognition</vt:lpstr>
      <vt:lpstr>Allusion explaining</vt:lpstr>
      <vt:lpstr>Demo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Xingkang</dc:creator>
  <cp:lastModifiedBy>Yan Jiahuan</cp:lastModifiedBy>
  <cp:revision>1074</cp:revision>
  <cp:lastPrinted>2017-10-05T01:59:00Z</cp:lastPrinted>
  <dcterms:created xsi:type="dcterms:W3CDTF">2014-12-11T07:55:00Z</dcterms:created>
  <dcterms:modified xsi:type="dcterms:W3CDTF">2023-04-27T02:46:57Z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09BCC1569369474BB0798D25015F8282_12</vt:lpwstr>
  </property>
  <property fmtid="{D5CDD505-2E9C-101B-9397-08002B2CF9AE}" pid="3" name="KSOProductBuildVer">
    <vt:lpwstr>2052-11.1.0.14036</vt:lpwstr>
  </property>
</Properties>
</file>